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1"/>
  </p:notesMasterIdLst>
  <p:sldIdLst>
    <p:sldId id="519" r:id="rId2"/>
    <p:sldId id="523" r:id="rId3"/>
    <p:sldId id="517" r:id="rId4"/>
    <p:sldId id="521" r:id="rId5"/>
    <p:sldId id="522" r:id="rId6"/>
    <p:sldId id="562" r:id="rId7"/>
    <p:sldId id="563" r:id="rId8"/>
    <p:sldId id="325" r:id="rId9"/>
    <p:sldId id="564" r:id="rId10"/>
    <p:sldId id="279" r:id="rId11"/>
    <p:sldId id="280" r:id="rId12"/>
    <p:sldId id="565" r:id="rId13"/>
    <p:sldId id="566" r:id="rId14"/>
    <p:sldId id="567" r:id="rId15"/>
    <p:sldId id="518" r:id="rId16"/>
    <p:sldId id="282" r:id="rId17"/>
    <p:sldId id="285" r:id="rId18"/>
    <p:sldId id="294" r:id="rId19"/>
    <p:sldId id="281" r:id="rId20"/>
    <p:sldId id="283" r:id="rId21"/>
    <p:sldId id="284" r:id="rId22"/>
    <p:sldId id="286" r:id="rId23"/>
    <p:sldId id="288" r:id="rId24"/>
    <p:sldId id="568" r:id="rId25"/>
    <p:sldId id="289" r:id="rId26"/>
    <p:sldId id="291" r:id="rId27"/>
    <p:sldId id="293" r:id="rId28"/>
    <p:sldId id="292" r:id="rId29"/>
    <p:sldId id="326" r:id="rId30"/>
    <p:sldId id="300" r:id="rId31"/>
    <p:sldId id="561" r:id="rId32"/>
    <p:sldId id="548" r:id="rId33"/>
    <p:sldId id="513" r:id="rId34"/>
    <p:sldId id="549" r:id="rId35"/>
    <p:sldId id="550" r:id="rId36"/>
    <p:sldId id="551" r:id="rId37"/>
    <p:sldId id="552" r:id="rId38"/>
    <p:sldId id="542" r:id="rId39"/>
    <p:sldId id="541" r:id="rId40"/>
    <p:sldId id="543" r:id="rId41"/>
    <p:sldId id="546" r:id="rId42"/>
    <p:sldId id="306" r:id="rId43"/>
    <p:sldId id="547" r:id="rId44"/>
    <p:sldId id="539" r:id="rId45"/>
    <p:sldId id="544" r:id="rId46"/>
    <p:sldId id="533" r:id="rId47"/>
    <p:sldId id="553" r:id="rId48"/>
    <p:sldId id="554" r:id="rId49"/>
    <p:sldId id="555" r:id="rId50"/>
    <p:sldId id="556" r:id="rId51"/>
    <p:sldId id="545" r:id="rId52"/>
    <p:sldId id="557" r:id="rId53"/>
    <p:sldId id="558" r:id="rId54"/>
    <p:sldId id="515" r:id="rId55"/>
    <p:sldId id="526" r:id="rId56"/>
    <p:sldId id="527" r:id="rId57"/>
    <p:sldId id="528" r:id="rId58"/>
    <p:sldId id="559" r:id="rId59"/>
    <p:sldId id="529" r:id="rId60"/>
    <p:sldId id="535" r:id="rId61"/>
    <p:sldId id="560" r:id="rId62"/>
    <p:sldId id="536" r:id="rId63"/>
    <p:sldId id="537" r:id="rId64"/>
    <p:sldId id="538" r:id="rId65"/>
    <p:sldId id="525" r:id="rId66"/>
    <p:sldId id="530" r:id="rId67"/>
    <p:sldId id="531" r:id="rId68"/>
    <p:sldId id="532" r:id="rId69"/>
    <p:sldId id="505" r:id="rId7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43"/>
    <p:restoredTop sz="96238"/>
  </p:normalViewPr>
  <p:slideViewPr>
    <p:cSldViewPr snapToGrid="0">
      <p:cViewPr varScale="1">
        <p:scale>
          <a:sx n="143" d="100"/>
          <a:sy n="143" d="100"/>
        </p:scale>
        <p:origin x="216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0286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4584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4733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805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04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850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76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5748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60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611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7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06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6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974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873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3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782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394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06277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09515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Spri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app.sli.do/event/vaWcY1tmNxZM4RVBwS7B2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15.png"/><Relationship Id="rId12" Type="http://schemas.openxmlformats.org/officeDocument/2006/relationships/image" Target="../media/image42.png"/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41.png"/><Relationship Id="rId5" Type="http://schemas.openxmlformats.org/officeDocument/2006/relationships/image" Target="../media/image190.png"/><Relationship Id="rId10" Type="http://schemas.openxmlformats.org/officeDocument/2006/relationships/image" Target="../media/image40.png"/><Relationship Id="rId4" Type="http://schemas.openxmlformats.org/officeDocument/2006/relationships/image" Target="../media/image180.png"/><Relationship Id="rId9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0.png"/><Relationship Id="rId13" Type="http://schemas.openxmlformats.org/officeDocument/2006/relationships/image" Target="../media/image44.png"/><Relationship Id="rId3" Type="http://schemas.openxmlformats.org/officeDocument/2006/relationships/image" Target="../media/image340.png"/><Relationship Id="rId7" Type="http://schemas.openxmlformats.org/officeDocument/2006/relationships/image" Target="../media/image380.png"/><Relationship Id="rId12" Type="http://schemas.openxmlformats.org/officeDocument/2006/relationships/image" Target="../media/image430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11" Type="http://schemas.openxmlformats.org/officeDocument/2006/relationships/image" Target="../media/image420.png"/><Relationship Id="rId5" Type="http://schemas.openxmlformats.org/officeDocument/2006/relationships/image" Target="../media/image360.png"/><Relationship Id="rId15" Type="http://schemas.openxmlformats.org/officeDocument/2006/relationships/image" Target="../media/image46.png"/><Relationship Id="rId10" Type="http://schemas.openxmlformats.org/officeDocument/2006/relationships/image" Target="../media/image410.png"/><Relationship Id="rId4" Type="http://schemas.openxmlformats.org/officeDocument/2006/relationships/image" Target="../media/image350.png"/><Relationship Id="rId9" Type="http://schemas.openxmlformats.org/officeDocument/2006/relationships/image" Target="../media/image400.png"/><Relationship Id="rId1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3.png"/><Relationship Id="rId7" Type="http://schemas.openxmlformats.org/officeDocument/2006/relationships/image" Target="../media/image3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34.png"/><Relationship Id="rId4" Type="http://schemas.openxmlformats.org/officeDocument/2006/relationships/image" Target="../media/image64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.png"/><Relationship Id="rId3" Type="http://schemas.openxmlformats.org/officeDocument/2006/relationships/image" Target="../media/image63.png"/><Relationship Id="rId12" Type="http://schemas.openxmlformats.org/officeDocument/2006/relationships/image" Target="../media/image441.png"/><Relationship Id="rId17" Type="http://schemas.openxmlformats.org/officeDocument/2006/relationships/image" Target="../media/image49.png"/><Relationship Id="rId2" Type="http://schemas.openxmlformats.org/officeDocument/2006/relationships/image" Target="../media/image62.png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32.png"/><Relationship Id="rId5" Type="http://schemas.openxmlformats.org/officeDocument/2006/relationships/image" Target="../media/image65.png"/><Relationship Id="rId15" Type="http://schemas.openxmlformats.org/officeDocument/2006/relationships/image" Target="../media/image470.png"/><Relationship Id="rId10" Type="http://schemas.openxmlformats.org/officeDocument/2006/relationships/image" Target="../media/image422.png"/><Relationship Id="rId19" Type="http://schemas.openxmlformats.org/officeDocument/2006/relationships/image" Target="../media/image37.png"/><Relationship Id="rId4" Type="http://schemas.openxmlformats.org/officeDocument/2006/relationships/image" Target="../media/image64.png"/><Relationship Id="rId9" Type="http://schemas.openxmlformats.org/officeDocument/2006/relationships/image" Target="../media/image171.png"/><Relationship Id="rId14" Type="http://schemas.openxmlformats.org/officeDocument/2006/relationships/image" Target="../media/image4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0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0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60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11" Type="http://schemas.openxmlformats.org/officeDocument/2006/relationships/image" Target="../media/image69.png"/><Relationship Id="rId5" Type="http://schemas.openxmlformats.org/officeDocument/2006/relationships/image" Target="../media/image631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0.png"/><Relationship Id="rId21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9.png"/><Relationship Id="rId15" Type="http://schemas.openxmlformats.org/officeDocument/2006/relationships/image" Target="../media/image84.png"/><Relationship Id="rId23" Type="http://schemas.openxmlformats.org/officeDocument/2006/relationships/image" Target="../media/image78.png"/><Relationship Id="rId19" Type="http://schemas.openxmlformats.org/officeDocument/2006/relationships/image" Target="../media/image88.png"/><Relationship Id="rId14" Type="http://schemas.openxmlformats.org/officeDocument/2006/relationships/image" Target="../media/image83.png"/><Relationship Id="rId22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39.emf"/><Relationship Id="rId18" Type="http://schemas.openxmlformats.org/officeDocument/2006/relationships/image" Target="../media/image44.emf"/><Relationship Id="rId3" Type="http://schemas.openxmlformats.org/officeDocument/2006/relationships/tags" Target="../tags/tag3.xml"/><Relationship Id="rId21" Type="http://schemas.openxmlformats.org/officeDocument/2006/relationships/image" Target="../media/image47.emf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3.emf"/><Relationship Id="rId2" Type="http://schemas.openxmlformats.org/officeDocument/2006/relationships/tags" Target="../tags/tag2.xml"/><Relationship Id="rId16" Type="http://schemas.openxmlformats.org/officeDocument/2006/relationships/image" Target="../media/image42.emf"/><Relationship Id="rId20" Type="http://schemas.openxmlformats.org/officeDocument/2006/relationships/image" Target="../media/image46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41.emf"/><Relationship Id="rId23" Type="http://schemas.openxmlformats.org/officeDocument/2006/relationships/image" Target="../media/image112.png"/><Relationship Id="rId10" Type="http://schemas.openxmlformats.org/officeDocument/2006/relationships/tags" Target="../tags/tag10.xml"/><Relationship Id="rId19" Type="http://schemas.openxmlformats.org/officeDocument/2006/relationships/image" Target="../media/image45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40.emf"/><Relationship Id="rId22" Type="http://schemas.openxmlformats.org/officeDocument/2006/relationships/image" Target="../media/image1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3.png"/><Relationship Id="rId18" Type="http://schemas.openxmlformats.org/officeDocument/2006/relationships/image" Target="../media/image11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90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1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9.xml"/><Relationship Id="rId13" Type="http://schemas.openxmlformats.org/officeDocument/2006/relationships/image" Target="../media/image39.emf"/><Relationship Id="rId18" Type="http://schemas.openxmlformats.org/officeDocument/2006/relationships/image" Target="../media/image44.emf"/><Relationship Id="rId3" Type="http://schemas.openxmlformats.org/officeDocument/2006/relationships/tags" Target="../tags/tag14.xml"/><Relationship Id="rId21" Type="http://schemas.openxmlformats.org/officeDocument/2006/relationships/image" Target="../media/image47.emf"/><Relationship Id="rId7" Type="http://schemas.openxmlformats.org/officeDocument/2006/relationships/tags" Target="../tags/tag18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43.emf"/><Relationship Id="rId2" Type="http://schemas.openxmlformats.org/officeDocument/2006/relationships/tags" Target="../tags/tag13.xml"/><Relationship Id="rId16" Type="http://schemas.openxmlformats.org/officeDocument/2006/relationships/image" Target="../media/image42.emf"/><Relationship Id="rId20" Type="http://schemas.openxmlformats.org/officeDocument/2006/relationships/image" Target="../media/image46.emf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tags" Target="../tags/tag22.xml"/><Relationship Id="rId5" Type="http://schemas.openxmlformats.org/officeDocument/2006/relationships/tags" Target="../tags/tag16.xml"/><Relationship Id="rId15" Type="http://schemas.openxmlformats.org/officeDocument/2006/relationships/image" Target="../media/image41.emf"/><Relationship Id="rId23" Type="http://schemas.openxmlformats.org/officeDocument/2006/relationships/image" Target="../media/image120.png"/><Relationship Id="rId10" Type="http://schemas.openxmlformats.org/officeDocument/2006/relationships/tags" Target="../tags/tag21.xml"/><Relationship Id="rId19" Type="http://schemas.openxmlformats.org/officeDocument/2006/relationships/image" Target="../media/image45.emf"/><Relationship Id="rId4" Type="http://schemas.openxmlformats.org/officeDocument/2006/relationships/tags" Target="../tags/tag15.xml"/><Relationship Id="rId9" Type="http://schemas.openxmlformats.org/officeDocument/2006/relationships/tags" Target="../tags/tag20.xml"/><Relationship Id="rId14" Type="http://schemas.openxmlformats.org/officeDocument/2006/relationships/image" Target="../media/image40.emf"/><Relationship Id="rId22" Type="http://schemas.openxmlformats.org/officeDocument/2006/relationships/image" Target="../media/image1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sv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3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11" Type="http://schemas.openxmlformats.org/officeDocument/2006/relationships/image" Target="../media/image181.png"/><Relationship Id="rId5" Type="http://schemas.openxmlformats.org/officeDocument/2006/relationships/image" Target="../media/image1200.png"/><Relationship Id="rId15" Type="http://schemas.openxmlformats.org/officeDocument/2006/relationships/image" Target="../media/image220.png"/><Relationship Id="rId10" Type="http://schemas.openxmlformats.org/officeDocument/2006/relationships/image" Target="../media/image1700.png"/><Relationship Id="rId4" Type="http://schemas.openxmlformats.org/officeDocument/2006/relationships/image" Target="../media/image1100.png"/><Relationship Id="rId9" Type="http://schemas.openxmlformats.org/officeDocument/2006/relationships/image" Target="../media/image161.png"/><Relationship Id="rId14" Type="http://schemas.openxmlformats.org/officeDocument/2006/relationships/image" Target="../media/image2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sv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45.png"/><Relationship Id="rId7" Type="http://schemas.openxmlformats.org/officeDocument/2006/relationships/image" Target="../media/image341.png"/><Relationship Id="rId12" Type="http://schemas.openxmlformats.org/officeDocument/2006/relationships/image" Target="../media/image39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2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Relationship Id="rId9" Type="http://schemas.openxmlformats.org/officeDocument/2006/relationships/image" Target="../media/image3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28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1.png"/><Relationship Id="rId9" Type="http://schemas.openxmlformats.org/officeDocument/2006/relationships/image" Target="../media/image3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32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5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神經網路與梯度下降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8" y="5827136"/>
            <a:ext cx="425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2025/09/10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66283" y="6419919"/>
            <a:ext cx="186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Slido # DL0910</a:t>
            </a:r>
            <a:endParaRPr kumimoji="1" lang="zh-TW" altLang="en-US" dirty="0"/>
          </a:p>
        </p:txBody>
      </p:sp>
      <p:pic>
        <p:nvPicPr>
          <p:cNvPr id="4" name="圖片 3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5428A0E-2364-D140-FEDD-7DF6B5EB9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57" y="4451735"/>
            <a:ext cx="2115828" cy="21158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053796" y="6419919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9FBD9C8-FB51-D752-2BA3-A9D86B2CF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6603" y="4629110"/>
            <a:ext cx="1761077" cy="17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79044AC-082C-EEA8-1503-A8ADD933FFBC}"/>
                  </a:ext>
                </a:extLst>
              </p:cNvPr>
              <p:cNvSpPr txBox="1"/>
              <p:nvPr/>
            </p:nvSpPr>
            <p:spPr>
              <a:xfrm>
                <a:off x="7430385" y="4545961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79044AC-082C-EEA8-1503-A8ADD933F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85" y="4545961"/>
                <a:ext cx="1139190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22327D0-E6AD-2DF4-E593-B713BEBBB731}"/>
                  </a:ext>
                </a:extLst>
              </p:cNvPr>
              <p:cNvSpPr txBox="1"/>
              <p:nvPr/>
            </p:nvSpPr>
            <p:spPr>
              <a:xfrm>
                <a:off x="8582125" y="452188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22327D0-E6AD-2DF4-E593-B713BEBB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25" y="4521884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 </a:t>
            </a:r>
            <a:r>
              <a:rPr kumimoji="1" lang="en-US" altLang="zh-TW" dirty="0"/>
              <a:t>using a toy example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1EED5DA-49E6-8F6D-8C06-1D0FDC2BD83E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381F2F-B145-3DD2-97F4-64FC96B15830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B107E3-11F6-B7E5-972C-B9EEF0AB26F9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1AAABE-2887-EC0D-F46D-82124D1FDAB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6B17F22-85BB-FF1B-1C41-5DCA331D0D9D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24511B-7B52-1731-C038-8DE5F845E5C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690FF4-7624-FB59-1AA9-75A0A7EA679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49E16E-483E-D14D-71D6-520DEDE7EDAD}"/>
              </a:ext>
            </a:extLst>
          </p:cNvPr>
          <p:cNvSpPr txBox="1"/>
          <p:nvPr/>
        </p:nvSpPr>
        <p:spPr>
          <a:xfrm>
            <a:off x="1817370" y="543108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FD8305-354A-72C5-9D1C-68747185ED89}"/>
              </a:ext>
            </a:extLst>
          </p:cNvPr>
          <p:cNvSpPr txBox="1"/>
          <p:nvPr/>
        </p:nvSpPr>
        <p:spPr>
          <a:xfrm>
            <a:off x="3581400" y="543107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右中括弧 30">
            <a:extLst>
              <a:ext uri="{FF2B5EF4-FFF2-40B4-BE49-F238E27FC236}">
                <a16:creationId xmlns:a16="http://schemas.microsoft.com/office/drawing/2014/main" id="{1582ED13-25D9-816E-A861-7F52D7B150C9}"/>
              </a:ext>
            </a:extLst>
          </p:cNvPr>
          <p:cNvSpPr/>
          <p:nvPr/>
        </p:nvSpPr>
        <p:spPr>
          <a:xfrm>
            <a:off x="4542394" y="3360807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7A2AC8A-7230-3508-354A-DDDB8AB5A73D}"/>
              </a:ext>
            </a:extLst>
          </p:cNvPr>
          <p:cNvSpPr/>
          <p:nvPr/>
        </p:nvSpPr>
        <p:spPr>
          <a:xfrm>
            <a:off x="9153343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B6B4B42-3402-7219-18DB-8D3F58A4EAB1}"/>
              </a:ext>
            </a:extLst>
          </p:cNvPr>
          <p:cNvSpPr/>
          <p:nvPr/>
        </p:nvSpPr>
        <p:spPr>
          <a:xfrm>
            <a:off x="8124308" y="454791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54C68C1-96B7-8F7E-F877-9EEEA5CADA0F}"/>
                  </a:ext>
                </a:extLst>
              </p:cNvPr>
              <p:cNvSpPr txBox="1"/>
              <p:nvPr/>
            </p:nvSpPr>
            <p:spPr>
              <a:xfrm>
                <a:off x="1587076" y="342900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54C68C1-96B7-8F7E-F877-9EEEA5CA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76" y="3429000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2FEBA2E-DEFB-C251-A8B4-55ABBAF686AF}"/>
                  </a:ext>
                </a:extLst>
              </p:cNvPr>
              <p:cNvSpPr txBox="1"/>
              <p:nvPr/>
            </p:nvSpPr>
            <p:spPr>
              <a:xfrm>
                <a:off x="1592579" y="224351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2FEBA2E-DEFB-C251-A8B4-55ABBAF6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9" y="2243517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23787EF-A374-87B4-73B6-4EB1F0397AAE}"/>
                  </a:ext>
                </a:extLst>
              </p:cNvPr>
              <p:cNvSpPr txBox="1"/>
              <p:nvPr/>
            </p:nvSpPr>
            <p:spPr>
              <a:xfrm>
                <a:off x="1592579" y="463123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23787EF-A374-87B4-73B6-4EB1F0397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9" y="4631233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2E134A-C0A1-7897-6E07-62A39A2D707D}"/>
                  </a:ext>
                </a:extLst>
              </p:cNvPr>
              <p:cNvSpPr txBox="1"/>
              <p:nvPr/>
            </p:nvSpPr>
            <p:spPr>
              <a:xfrm>
                <a:off x="2972462" y="2611574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2E134A-C0A1-7897-6E07-62A39A2D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62" y="2611574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10FCFC-B579-7ACB-A50A-70ACE360C519}"/>
                  </a:ext>
                </a:extLst>
              </p:cNvPr>
              <p:cNvSpPr txBox="1"/>
              <p:nvPr/>
            </p:nvSpPr>
            <p:spPr>
              <a:xfrm>
                <a:off x="3089721" y="33117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10FCFC-B579-7ACB-A50A-70ACE360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21" y="3311740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D877FD-1FA0-5C1B-7652-F077F62A6780}"/>
                  </a:ext>
                </a:extLst>
              </p:cNvPr>
              <p:cNvSpPr txBox="1"/>
              <p:nvPr/>
            </p:nvSpPr>
            <p:spPr>
              <a:xfrm>
                <a:off x="3040280" y="433920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D877FD-1FA0-5C1B-7652-F077F62A6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280" y="4339206"/>
                <a:ext cx="711521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A55D50-D2BE-F8FA-FAA4-7CD9A9B070FC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A55D50-D2BE-F8FA-FAA4-7CD9A9B07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274F12C-CB66-03C6-A2B8-32C9BE663F99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274F12C-CB66-03C6-A2B8-32C9BE66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511E189-B4BF-6DFC-E012-110BB4009D7C}"/>
                  </a:ext>
                </a:extLst>
              </p:cNvPr>
              <p:cNvSpPr txBox="1"/>
              <p:nvPr/>
            </p:nvSpPr>
            <p:spPr>
              <a:xfrm>
                <a:off x="8489265" y="3518495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511E189-B4BF-6DFC-E012-110BB4009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9265" y="3518495"/>
                <a:ext cx="1055373" cy="461665"/>
              </a:xfrm>
              <a:prstGeom prst="rect">
                <a:avLst/>
              </a:prstGeom>
              <a:blipFill>
                <a:blip r:embed="rId12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A851BD-BEE2-5042-8144-04FD851A4CD1}"/>
                  </a:ext>
                </a:extLst>
              </p:cNvPr>
              <p:cNvSpPr txBox="1"/>
              <p:nvPr/>
            </p:nvSpPr>
            <p:spPr>
              <a:xfrm>
                <a:off x="6673873" y="3185205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A851BD-BEE2-5042-8144-04FD851A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73" y="3185205"/>
                <a:ext cx="2135516" cy="10958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0AFF4B-4353-329D-614C-4B035A1277A8}"/>
              </a:ext>
            </a:extLst>
          </p:cNvPr>
          <p:cNvSpPr txBox="1"/>
          <p:nvPr/>
        </p:nvSpPr>
        <p:spPr>
          <a:xfrm>
            <a:off x="473132" y="1465886"/>
            <a:ext cx="2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</a:rPr>
              <a:t>output_size</a:t>
            </a:r>
            <a:r>
              <a:rPr kumimoji="1" lang="en-US" altLang="zh-TW" sz="2000" dirty="0">
                <a:solidFill>
                  <a:srgbClr val="FF0000"/>
                </a:solidFill>
              </a:rPr>
              <a:t> = 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9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</a:t>
            </a:r>
            <a:r>
              <a:rPr kumimoji="1" lang="en-US" altLang="zh-TW" dirty="0"/>
              <a:t> using a toy example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CCC8C3-F565-BD12-8F3A-6B296E810A5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CCC8C3-F565-BD12-8F3A-6B296E81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E440853-543D-8049-0C99-5CCE8AEC44C4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E440853-543D-8049-0C99-5CCE8AEC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55F615D5-16BE-4A93-5E7F-7A3F1B23B6B6}"/>
              </a:ext>
            </a:extLst>
          </p:cNvPr>
          <p:cNvSpPr/>
          <p:nvPr/>
        </p:nvSpPr>
        <p:spPr>
          <a:xfrm>
            <a:off x="2122170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4CAF002-FF81-DCF6-34B1-3CA09AE9C7AD}"/>
              </a:ext>
            </a:extLst>
          </p:cNvPr>
          <p:cNvSpPr/>
          <p:nvPr/>
        </p:nvSpPr>
        <p:spPr>
          <a:xfrm>
            <a:off x="2110740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D3DE6DD-FA66-3EAD-1AEC-28935B9D6185}"/>
              </a:ext>
            </a:extLst>
          </p:cNvPr>
          <p:cNvSpPr/>
          <p:nvPr/>
        </p:nvSpPr>
        <p:spPr>
          <a:xfrm>
            <a:off x="2110740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89B3721-01B3-BEA2-4C7E-8A4B4069E2D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2693670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BA3BD55-2491-BB80-42EF-99844866CB04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2682240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B33C791-727B-5B1C-222F-CE35E04DCE06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2682240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080F83-8AB6-17E1-B065-EDBB1FD808D0}"/>
              </a:ext>
            </a:extLst>
          </p:cNvPr>
          <p:cNvSpPr txBox="1"/>
          <p:nvPr/>
        </p:nvSpPr>
        <p:spPr>
          <a:xfrm>
            <a:off x="1836420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50A22E9-080E-A557-03E6-1EFA5347D6C3}"/>
              </a:ext>
            </a:extLst>
          </p:cNvPr>
          <p:cNvSpPr/>
          <p:nvPr/>
        </p:nvSpPr>
        <p:spPr>
          <a:xfrm>
            <a:off x="3870960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2D3036F-FD67-2DAE-4082-EE7AED1A5C13}"/>
              </a:ext>
            </a:extLst>
          </p:cNvPr>
          <p:cNvSpPr/>
          <p:nvPr/>
        </p:nvSpPr>
        <p:spPr>
          <a:xfrm>
            <a:off x="3859530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9874B52-1F90-7217-40B2-4188346C52BC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2693670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7CB0973-F704-8830-21FA-6643C43FEA32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2682240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04353A2-B5AC-3BD8-9F5F-40DE48D6333C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2682240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6AA708FE-EAF6-21F9-598F-C5FFF0B3EFEF}"/>
              </a:ext>
            </a:extLst>
          </p:cNvPr>
          <p:cNvSpPr/>
          <p:nvPr/>
        </p:nvSpPr>
        <p:spPr>
          <a:xfrm>
            <a:off x="4611569" y="301434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C8ABB09-725C-4448-DCE2-CA1A9E254E2F}"/>
              </a:ext>
            </a:extLst>
          </p:cNvPr>
          <p:cNvSpPr/>
          <p:nvPr/>
        </p:nvSpPr>
        <p:spPr>
          <a:xfrm>
            <a:off x="10043736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93891D3-E2C7-A9C3-08F8-4388C80441D0}"/>
              </a:ext>
            </a:extLst>
          </p:cNvPr>
          <p:cNvSpPr/>
          <p:nvPr/>
        </p:nvSpPr>
        <p:spPr>
          <a:xfrm>
            <a:off x="8643421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72FDD54-B5AD-A1EF-EA76-B85326D89BED}"/>
                  </a:ext>
                </a:extLst>
              </p:cNvPr>
              <p:cNvSpPr txBox="1"/>
              <p:nvPr/>
            </p:nvSpPr>
            <p:spPr>
              <a:xfrm>
                <a:off x="1663920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72FDD54-B5AD-A1EF-EA76-B85326D8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920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9D6A680-2910-7CAD-6218-104B41D406A9}"/>
                  </a:ext>
                </a:extLst>
              </p:cNvPr>
              <p:cNvSpPr txBox="1"/>
              <p:nvPr/>
            </p:nvSpPr>
            <p:spPr>
              <a:xfrm>
                <a:off x="1663919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9D6A680-2910-7CAD-6218-104B41D4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919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79A6C7-EA4D-4E7E-75D4-99378D2BB1F3}"/>
                  </a:ext>
                </a:extLst>
              </p:cNvPr>
              <p:cNvSpPr txBox="1"/>
              <p:nvPr/>
            </p:nvSpPr>
            <p:spPr>
              <a:xfrm>
                <a:off x="1663919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79A6C7-EA4D-4E7E-75D4-99378D2BB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3919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4AA2A93-A5B9-4F14-0700-E8FD459050F7}"/>
                  </a:ext>
                </a:extLst>
              </p:cNvPr>
              <p:cNvSpPr txBox="1"/>
              <p:nvPr/>
            </p:nvSpPr>
            <p:spPr>
              <a:xfrm>
                <a:off x="2461257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4AA2A93-A5B9-4F14-0700-E8FD4590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1257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7032AC0-5EA6-5A8A-5C6B-4D38B71A3AF3}"/>
                  </a:ext>
                </a:extLst>
              </p:cNvPr>
              <p:cNvSpPr txBox="1"/>
              <p:nvPr/>
            </p:nvSpPr>
            <p:spPr>
              <a:xfrm>
                <a:off x="3094806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7032AC0-5EA6-5A8A-5C6B-4D38B71A3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06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56F9234-455F-A7F1-4AC9-0D2C4C7265AF}"/>
                  </a:ext>
                </a:extLst>
              </p:cNvPr>
              <p:cNvSpPr txBox="1"/>
              <p:nvPr/>
            </p:nvSpPr>
            <p:spPr>
              <a:xfrm>
                <a:off x="2508520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56F9234-455F-A7F1-4AC9-0D2C4C726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520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EA6946D-1118-DB33-03F2-788B1D85C003}"/>
                  </a:ext>
                </a:extLst>
              </p:cNvPr>
              <p:cNvSpPr txBox="1"/>
              <p:nvPr/>
            </p:nvSpPr>
            <p:spPr>
              <a:xfrm>
                <a:off x="2489670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EA6946D-1118-DB33-03F2-788B1D85C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9670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1AC34B5B-F8DD-5E39-FB42-DF94A52C0F7A}"/>
                  </a:ext>
                </a:extLst>
              </p:cNvPr>
              <p:cNvSpPr txBox="1"/>
              <p:nvPr/>
            </p:nvSpPr>
            <p:spPr>
              <a:xfrm>
                <a:off x="2332858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1AC34B5B-F8DD-5E39-FB42-DF94A52C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858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B193343-55B3-B823-A4E5-B6F9F1B481E5}"/>
                  </a:ext>
                </a:extLst>
              </p:cNvPr>
              <p:cNvSpPr txBox="1"/>
              <p:nvPr/>
            </p:nvSpPr>
            <p:spPr>
              <a:xfrm>
                <a:off x="3124534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B193343-55B3-B823-A4E5-B6F9F1B4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534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28B4725-0415-7CAF-D0D1-F7AA845F3E44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28B4725-0415-7CAF-D0D1-F7AA845F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8D6EAFA-7661-6DF0-48D9-6737790D2FEA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8D6EAFA-7661-6DF0-48D9-6737790D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F333586-1D18-7A12-87F3-139E729FE6FE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F333586-1D18-7A12-87F3-139E729F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4CFC4A99-4269-74AA-2E9E-838927E28662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4CFC4A99-4269-74AA-2E9E-838927E286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5339CD8A-E4E6-5FB3-DC88-355D932F8A7E}"/>
              </a:ext>
            </a:extLst>
          </p:cNvPr>
          <p:cNvSpPr txBox="1"/>
          <p:nvPr/>
        </p:nvSpPr>
        <p:spPr>
          <a:xfrm>
            <a:off x="3581400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</a:t>
            </a:r>
            <a:r>
              <a:rPr kumimoji="1" lang="zh-TW" altLang="en-US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DC89DB-1E8D-036B-348A-1E013BB8B523}"/>
              </a:ext>
            </a:extLst>
          </p:cNvPr>
          <p:cNvSpPr txBox="1"/>
          <p:nvPr/>
        </p:nvSpPr>
        <p:spPr>
          <a:xfrm>
            <a:off x="473132" y="1465886"/>
            <a:ext cx="2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</a:rPr>
              <a:t>output_size</a:t>
            </a:r>
            <a:r>
              <a:rPr kumimoji="1" lang="en-US" altLang="zh-TW" sz="2000" dirty="0">
                <a:solidFill>
                  <a:srgbClr val="FF0000"/>
                </a:solidFill>
              </a:rPr>
              <a:t> = 2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 animBg="1"/>
      <p:bldP spid="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9238D-DE7C-A732-6F80-FD01306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實驗結果以外的理論：畫線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</a:t>
            </a:r>
            <a:r>
              <a:rPr kumimoji="1" lang="en-US" altLang="zh-TW" dirty="0"/>
              <a:t>2D</a:t>
            </a:r>
            <a:r>
              <a:rPr kumimoji="1" lang="zh-TW" altLang="en-US" dirty="0"/>
              <a:t>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7B8089-F57D-152F-5AE2-E75A941B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B08495D-75D7-1352-50C8-1B75153DAD22}"/>
              </a:ext>
            </a:extLst>
          </p:cNvPr>
          <p:cNvGrpSpPr/>
          <p:nvPr/>
        </p:nvGrpSpPr>
        <p:grpSpPr>
          <a:xfrm>
            <a:off x="1573369" y="2281337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B6834E-30CC-C0DA-B2B0-C7CB4B7EFD1E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597DA293-C2F2-3136-3E35-D013402A31CB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3DE8A89-E4AA-54BF-4F54-32176852BCCB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2664EAA-9348-6E44-E500-04D1D77BDA8B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2D2817C-641A-78AC-81E8-3413EEBCF429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454AE329-0298-0F9B-19E9-81FC2D616C69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D3F3010-192F-B929-E406-725A7E0F1263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D602CDA-4C08-9AD3-49BE-20A306E31401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684A083E-5CD7-17E5-ACA1-6E50D5F809F0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66F2504-8CC4-55E2-1244-FC95AE914731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0AAEE5-5374-10BC-C789-4C0F0026955C}"/>
                  </a:ext>
                </a:extLst>
              </p:cNvPr>
              <p:cNvSpPr txBox="1"/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0AAEE5-5374-10BC-C789-4C0F0026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8309DF3-1A53-AAD8-71C6-B3D2FD780CEF}"/>
              </a:ext>
            </a:extLst>
          </p:cNvPr>
          <p:cNvCxnSpPr/>
          <p:nvPr/>
        </p:nvCxnSpPr>
        <p:spPr>
          <a:xfrm flipV="1">
            <a:off x="6867697" y="243683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2CBC6666-4018-77F8-D53B-7B77107D5B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1910" y="395104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B48CAF2-C9F8-7A31-F95A-148745CEF0AE}"/>
              </a:ext>
            </a:extLst>
          </p:cNvPr>
          <p:cNvCxnSpPr>
            <a:cxnSpLocks/>
          </p:cNvCxnSpPr>
          <p:nvPr/>
        </p:nvCxnSpPr>
        <p:spPr>
          <a:xfrm>
            <a:off x="6363963" y="4371278"/>
            <a:ext cx="2549578" cy="12774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F8A89B-8A2E-324D-C7C0-4528AB22AA89}"/>
                  </a:ext>
                </a:extLst>
              </p:cNvPr>
              <p:cNvSpPr txBox="1"/>
              <p:nvPr/>
            </p:nvSpPr>
            <p:spPr>
              <a:xfrm>
                <a:off x="6607136" y="1962442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F8A89B-8A2E-324D-C7C0-4528AB22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36" y="1962442"/>
                <a:ext cx="55887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6821DD2-93BE-FBC8-A5A9-137C7549E6AE}"/>
                  </a:ext>
                </a:extLst>
              </p:cNvPr>
              <p:cNvSpPr txBox="1"/>
              <p:nvPr/>
            </p:nvSpPr>
            <p:spPr>
              <a:xfrm>
                <a:off x="9840984" y="5187060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6821DD2-93BE-FBC8-A5A9-137C7549E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984" y="5187060"/>
                <a:ext cx="558873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E598E5-ACE0-FCA0-93AA-BADDBDF810C5}"/>
                  </a:ext>
                </a:extLst>
              </p:cNvPr>
              <p:cNvSpPr txBox="1"/>
              <p:nvPr/>
            </p:nvSpPr>
            <p:spPr>
              <a:xfrm>
                <a:off x="8112733" y="5648725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E598E5-ACE0-FCA0-93AA-BADDBDF8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33" y="5648725"/>
                <a:ext cx="193803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CAE9C3C7-7979-9F2B-5AD4-73B12F4A740F}"/>
              </a:ext>
            </a:extLst>
          </p:cNvPr>
          <p:cNvSpPr txBox="1"/>
          <p:nvPr/>
        </p:nvSpPr>
        <p:spPr>
          <a:xfrm>
            <a:off x="7515388" y="4517086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+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D76767-7C04-9295-7DEB-E1705AE3CC3F}"/>
              </a:ext>
            </a:extLst>
          </p:cNvPr>
          <p:cNvSpPr txBox="1"/>
          <p:nvPr/>
        </p:nvSpPr>
        <p:spPr>
          <a:xfrm>
            <a:off x="6986307" y="4979949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-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/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398EF-AB76-67DD-88E5-FA22A38F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bias</a:t>
            </a:r>
            <a:r>
              <a:rPr kumimoji="1" lang="zh-TW" altLang="en-US" dirty="0"/>
              <a:t> 的定義與說明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C46726-DDB3-B150-D357-34913980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A01B7-0775-CA2A-3701-4CC8D6205FC6}"/>
              </a:ext>
            </a:extLst>
          </p:cNvPr>
          <p:cNvSpPr txBox="1"/>
          <p:nvPr/>
        </p:nvSpPr>
        <p:spPr>
          <a:xfrm>
            <a:off x="653143" y="1800821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 (term): </a:t>
            </a:r>
            <a:r>
              <a:rPr kumimoji="1" lang="zh-TW" altLang="en-US" sz="2400" dirty="0"/>
              <a:t>偏置項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偏差值幫助將學到的函數平移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 </a:t>
            </a:r>
            <a:r>
              <a:rPr kumimoji="1" lang="zh-TW" altLang="en-US" sz="2400" dirty="0"/>
              <a:t>也是可調整的參數</a:t>
            </a:r>
            <a:endParaRPr kumimoji="1" lang="en-US" altLang="zh-TW" sz="2400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因此，</a:t>
            </a:r>
            <a:r>
              <a:rPr kumimoji="1" lang="en-US" altLang="zh-TW" sz="2400" dirty="0"/>
              <a:t>bias </a:t>
            </a:r>
            <a:r>
              <a:rPr kumimoji="1" lang="zh-TW" altLang="en-US" sz="2400" dirty="0"/>
              <a:t>通常能使分類效果更好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3EA361F-2462-C7AC-A1EA-34D08AEE1FAA}"/>
              </a:ext>
            </a:extLst>
          </p:cNvPr>
          <p:cNvCxnSpPr/>
          <p:nvPr/>
        </p:nvCxnSpPr>
        <p:spPr>
          <a:xfrm flipV="1">
            <a:off x="7235251" y="243683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B39B52F-7D18-B651-A587-8F286A4434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49464" y="395104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40D7BD-87E6-9FB5-767E-69BC31F4D33F}"/>
              </a:ext>
            </a:extLst>
          </p:cNvPr>
          <p:cNvCxnSpPr>
            <a:cxnSpLocks/>
          </p:cNvCxnSpPr>
          <p:nvPr/>
        </p:nvCxnSpPr>
        <p:spPr>
          <a:xfrm>
            <a:off x="6731517" y="4371278"/>
            <a:ext cx="2549578" cy="12774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3903A3-9E98-7974-9A1A-6AB9B54F4CF2}"/>
                  </a:ext>
                </a:extLst>
              </p:cNvPr>
              <p:cNvSpPr txBox="1"/>
              <p:nvPr/>
            </p:nvSpPr>
            <p:spPr>
              <a:xfrm>
                <a:off x="6974690" y="1962442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3903A3-9E98-7974-9A1A-6AB9B54F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90" y="1962442"/>
                <a:ext cx="55887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3FE0BAC-DD55-5996-E283-7CA48A1E581B}"/>
                  </a:ext>
                </a:extLst>
              </p:cNvPr>
              <p:cNvSpPr txBox="1"/>
              <p:nvPr/>
            </p:nvSpPr>
            <p:spPr>
              <a:xfrm>
                <a:off x="10208538" y="5187060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3FE0BAC-DD55-5996-E283-7CA48A1E5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538" y="5187060"/>
                <a:ext cx="558873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584F98C-8288-1311-25C8-BA0616B57351}"/>
                  </a:ext>
                </a:extLst>
              </p:cNvPr>
              <p:cNvSpPr txBox="1"/>
              <p:nvPr/>
            </p:nvSpPr>
            <p:spPr>
              <a:xfrm>
                <a:off x="8480287" y="5648725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584F98C-8288-1311-25C8-BA0616B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287" y="5648725"/>
                <a:ext cx="193803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3AE9CF6-B844-13FE-6A60-451611A2A8E0}"/>
              </a:ext>
            </a:extLst>
          </p:cNvPr>
          <p:cNvCxnSpPr>
            <a:cxnSpLocks/>
          </p:cNvCxnSpPr>
          <p:nvPr/>
        </p:nvCxnSpPr>
        <p:spPr>
          <a:xfrm>
            <a:off x="6731517" y="4006314"/>
            <a:ext cx="3017930" cy="1512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2E30F2-181A-A34A-98C8-727CCA496179}"/>
                  </a:ext>
                </a:extLst>
              </p:cNvPr>
              <p:cNvSpPr txBox="1"/>
              <p:nvPr/>
            </p:nvSpPr>
            <p:spPr>
              <a:xfrm>
                <a:off x="9399704" y="4798797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2E30F2-181A-A34A-98C8-727CCA49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704" y="4798797"/>
                <a:ext cx="19380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88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6BE4E-A073-9010-6638-4781FB8A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800" dirty="0"/>
              <a:t>bias</a:t>
            </a:r>
            <a:r>
              <a:rPr kumimoji="1" lang="zh-TW" altLang="en-US" sz="4800" dirty="0"/>
              <a:t> 數量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7CA56-A041-297B-80E0-F4934154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93F3EB5-E7CA-9E59-13AD-312A81DD71C3}"/>
              </a:ext>
            </a:extLst>
          </p:cNvPr>
          <p:cNvGrpSpPr/>
          <p:nvPr/>
        </p:nvGrpSpPr>
        <p:grpSpPr>
          <a:xfrm>
            <a:off x="1618193" y="4083243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A72C12F-8351-5EB8-5203-455136563F50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2247A94-133A-BF55-6ED7-9C62B889EAF0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607BF3A-0D57-433B-4A62-520C0CD9809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032D90D-D5B7-033C-93D7-82C290C5F6DD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53629A5-1BB0-B06F-15D0-F5E66CDC7C0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7BCAD55-2183-05F9-2123-3DBE78E2F5C3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8C2361F-95AD-8207-9D74-35F803E90074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2C918A8B-BF39-040C-17A3-9D935188A64B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7119F2A7-04C4-48BA-1B30-C4E21A7C8983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0185CB4B-72EE-D9EB-3FDE-4F17EBAA7A3B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F04F0C-9F44-85D0-7A22-96DFA132C4B3}"/>
              </a:ext>
            </a:extLst>
          </p:cNvPr>
          <p:cNvGrpSpPr/>
          <p:nvPr/>
        </p:nvGrpSpPr>
        <p:grpSpPr>
          <a:xfrm>
            <a:off x="6553322" y="3670731"/>
            <a:ext cx="3890043" cy="2288953"/>
            <a:chOff x="792339" y="2236746"/>
            <a:chExt cx="3890043" cy="2288953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4CBA01F-B075-C770-A146-59BF65D78B38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E4AE71B-48D8-5923-7319-E8274FD2CE09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80B1B32-2161-BCD7-6880-53D95E9CF726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82ED255-A7C4-2B4C-62E4-BEE35A01C8D2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9938C68-B88F-B143-B7F7-CFFB88A52B56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740BDDC2-AF2B-1CE5-66E3-2ED2E419332E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5F11C63-12DD-8469-3EE0-254AB90DD5FB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2D0F105-31B7-EE53-0343-B4B465A2D3C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F57F6308-8DFB-9794-89EF-3016C0C685D4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6D284BD7-314F-0A0E-235C-6F21E97578A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B60307E1-D4EC-35E9-FAA1-9ABBF4FE6A8D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FD4CB39-779B-6028-390A-ED854A6F8173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F9F751BB-CF9A-0DED-EAD2-13104897CA39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7D7403DA-51E4-DF21-AF7C-7FEAED35D1FF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222E5DC4-8AA4-3BEB-9FEC-EF31993A370D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4B55BF4D-2C8C-A599-46E7-1D0247734B94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BA64208E-1AA1-4B80-3DAE-FFEA1AF1C90F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B9B35F82-5C82-0A90-C3A1-99164EF6D3A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41A8813-9B1B-DDE1-F14D-2A9C48D949F9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C3A11C3-F270-C997-4B96-DB2F38DB385D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FFBBB757-7ABC-18F4-24EB-40A568CD7F90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5D589C8-2B84-BA46-C840-10DBA82A1E05}"/>
                  </a:ext>
                </a:extLst>
              </p:cNvPr>
              <p:cNvSpPr txBox="1"/>
              <p:nvPr/>
            </p:nvSpPr>
            <p:spPr>
              <a:xfrm>
                <a:off x="9927416" y="467286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5D589C8-2B84-BA46-C840-10DBA82A1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416" y="4672861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8C3C369-9509-F7AD-8D30-CD9143115EFA}"/>
              </a:ext>
            </a:extLst>
          </p:cNvPr>
          <p:cNvSpPr txBox="1"/>
          <p:nvPr/>
        </p:nvSpPr>
        <p:spPr>
          <a:xfrm>
            <a:off x="650964" y="1705539"/>
            <a:ext cx="6096000" cy="1686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</a:t>
            </a:r>
            <a:r>
              <a:rPr kumimoji="1" lang="zh-TW" altLang="en-US" sz="2400" dirty="0"/>
              <a:t> 數量等同於該層的輸出維度</a:t>
            </a:r>
            <a:endParaRPr kumimoji="1" lang="en-US" altLang="zh-TW" sz="2400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hidden layer </a:t>
            </a:r>
            <a:r>
              <a:rPr kumimoji="1" lang="zh-TW" altLang="en-US" sz="2400" dirty="0"/>
              <a:t>就是 </a:t>
            </a:r>
            <a:r>
              <a:rPr kumimoji="1" lang="en-US" altLang="zh-TW" sz="2400" dirty="0"/>
              <a:t>hidden size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output layer </a:t>
            </a:r>
            <a:r>
              <a:rPr kumimoji="1" lang="zh-TW" altLang="en-US" sz="2400" dirty="0"/>
              <a:t>就是 </a:t>
            </a:r>
            <a:r>
              <a:rPr kumimoji="1" lang="en-US" altLang="zh-TW" sz="2400" dirty="0"/>
              <a:t>output size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E9876D3-89D3-933B-8F53-70F82C344FF6}"/>
              </a:ext>
            </a:extLst>
          </p:cNvPr>
          <p:cNvSpPr txBox="1"/>
          <p:nvPr/>
        </p:nvSpPr>
        <p:spPr>
          <a:xfrm>
            <a:off x="3633257" y="4194983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6AFA99-7B90-4CC6-1968-846170EA9F12}"/>
              </a:ext>
            </a:extLst>
          </p:cNvPr>
          <p:cNvSpPr txBox="1"/>
          <p:nvPr/>
        </p:nvSpPr>
        <p:spPr>
          <a:xfrm>
            <a:off x="8598850" y="3248323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7B944AC-28B7-0F63-15C5-86DA31EDF7BA}"/>
              </a:ext>
            </a:extLst>
          </p:cNvPr>
          <p:cNvSpPr txBox="1"/>
          <p:nvPr/>
        </p:nvSpPr>
        <p:spPr>
          <a:xfrm>
            <a:off x="9710428" y="3927403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EDC25-E706-1FFA-224E-ACD2C31C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Perceptron</a:t>
            </a:r>
            <a:r>
              <a:rPr kumimoji="1" lang="zh-TW" altLang="en-US" dirty="0"/>
              <a:t> 小結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2E38BB-AD92-DC0F-BBED-EA7EE62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E6BA5D-E04A-719E-CA3D-6043FF2EB820}"/>
              </a:ext>
            </a:extLst>
          </p:cNvPr>
          <p:cNvSpPr txBox="1"/>
          <p:nvPr/>
        </p:nvSpPr>
        <p:spPr>
          <a:xfrm>
            <a:off x="653143" y="1868198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權重對於輸入的矩陣乘法的過程相當於進行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轉換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全連接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(fully-connected)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bias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數量等同於該層的輸出維度</a:t>
            </a:r>
          </a:p>
        </p:txBody>
      </p:sp>
    </p:spTree>
    <p:extLst>
      <p:ext uri="{BB962C8B-B14F-4D97-AF65-F5344CB8AC3E}">
        <p14:creationId xmlns:p14="http://schemas.microsoft.com/office/powerpoint/2010/main" val="302000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toy example for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11248"/>
              </p:ext>
            </p:extLst>
          </p:nvPr>
        </p:nvGraphicFramePr>
        <p:xfrm>
          <a:off x="653143" y="2307535"/>
          <a:ext cx="497210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69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657369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657369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Output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0" y="1527923"/>
            <a:ext cx="112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114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1F17DF-58D4-389C-B8F6-F59F692E2054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97722D-7A9F-0211-6E0E-41BE9676EB7D}"/>
              </a:ext>
            </a:extLst>
          </p:cNvPr>
          <p:cNvSpPr txBox="1"/>
          <p:nvPr/>
        </p:nvSpPr>
        <p:spPr>
          <a:xfrm>
            <a:off x="6052223" y="5912160"/>
            <a:ext cx="266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80D635D-F9C6-0A63-1165-026331EFDC07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80D635D-F9C6-0A63-1165-026331EFD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0FE5E04-4591-3515-0E94-2532767A38F2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0FE5E04-4591-3515-0E94-2532767A3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957FC8E3-AD6D-5CF1-98C1-965AC5DA03D4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957FC8E3-AD6D-5CF1-98C1-965AC5DA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47D56E1-CD09-4C01-3957-C5134862271A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47D56E1-CD09-4C01-3957-C51348622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9DF0255-9C7B-D4C7-50FA-089440E4F821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9DF0255-9C7B-D4C7-50FA-089440E4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2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408228" cy="1033416"/>
          </a:xfrm>
        </p:spPr>
        <p:txBody>
          <a:bodyPr>
            <a:normAutofit/>
          </a:bodyPr>
          <a:lstStyle/>
          <a:p>
            <a:r>
              <a:rPr kumimoji="1" lang="en-US" altLang="zh-TW" sz="4200" dirty="0"/>
              <a:t>A toy example for classification with </a:t>
            </a:r>
            <a:r>
              <a:rPr kumimoji="1" lang="en" altLang="zh-TW" sz="4200" dirty="0"/>
              <a:t>Perceptron</a:t>
            </a:r>
            <a:endParaRPr kumimoji="1" lang="zh-TW" altLang="en-US" sz="4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0" y="1527923"/>
            <a:ext cx="101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104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9BB3116-C585-3AB2-61BD-CF052417BAA2}"/>
              </a:ext>
            </a:extLst>
          </p:cNvPr>
          <p:cNvSpPr/>
          <p:nvPr/>
        </p:nvSpPr>
        <p:spPr>
          <a:xfrm>
            <a:off x="1960507" y="19577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6022CFD-AA99-EB9C-31AC-4820A2573646}"/>
              </a:ext>
            </a:extLst>
          </p:cNvPr>
          <p:cNvSpPr/>
          <p:nvPr/>
        </p:nvSpPr>
        <p:spPr>
          <a:xfrm>
            <a:off x="1949077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6D4316-2FBF-A9F6-633A-FFE20600036F}"/>
              </a:ext>
            </a:extLst>
          </p:cNvPr>
          <p:cNvSpPr/>
          <p:nvPr/>
        </p:nvSpPr>
        <p:spPr>
          <a:xfrm>
            <a:off x="3713107" y="254924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962B757-DEB4-E702-CA7B-EDAB55D1E0DC}"/>
              </a:ext>
            </a:extLst>
          </p:cNvPr>
          <p:cNvCxnSpPr>
            <a:stCxn id="3" idx="6"/>
            <a:endCxn id="13" idx="2"/>
          </p:cNvCxnSpPr>
          <p:nvPr/>
        </p:nvCxnSpPr>
        <p:spPr>
          <a:xfrm>
            <a:off x="2532007" y="2243517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3452154-D640-A4EE-C108-A132B76BE1C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2520577" y="2834993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1345B39-1726-D568-F709-D4B0922E4D6C}"/>
              </a:ext>
            </a:extLst>
          </p:cNvPr>
          <p:cNvSpPr txBox="1"/>
          <p:nvPr/>
        </p:nvSpPr>
        <p:spPr>
          <a:xfrm>
            <a:off x="3027142" y="2549243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2524387-58FE-FF7C-EF79-43AF5C2FCE13}"/>
              </a:ext>
            </a:extLst>
          </p:cNvPr>
          <p:cNvSpPr txBox="1"/>
          <p:nvPr/>
        </p:nvSpPr>
        <p:spPr>
          <a:xfrm>
            <a:off x="3027142" y="3540575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1928E0-8A34-F5C0-E76A-F81784819300}"/>
              </a:ext>
            </a:extLst>
          </p:cNvPr>
          <p:cNvSpPr txBox="1"/>
          <p:nvPr/>
        </p:nvSpPr>
        <p:spPr>
          <a:xfrm>
            <a:off x="9746025" y="5016665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ABA0A-BF3D-6874-8B28-E0D08D39692B}"/>
              </a:ext>
            </a:extLst>
          </p:cNvPr>
          <p:cNvSpPr txBox="1"/>
          <p:nvPr/>
        </p:nvSpPr>
        <p:spPr>
          <a:xfrm>
            <a:off x="7692032" y="3037161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8FC4634-9D77-1DD1-B46F-EDC1B6F3E7AC}"/>
              </a:ext>
            </a:extLst>
          </p:cNvPr>
          <p:cNvSpPr txBox="1"/>
          <p:nvPr/>
        </p:nvSpPr>
        <p:spPr>
          <a:xfrm>
            <a:off x="4457053" y="4607309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4A6FD2C-052C-0329-85F3-94ED95C753FA}"/>
              </a:ext>
            </a:extLst>
          </p:cNvPr>
          <p:cNvSpPr txBox="1"/>
          <p:nvPr/>
        </p:nvSpPr>
        <p:spPr>
          <a:xfrm>
            <a:off x="6933500" y="5083534"/>
            <a:ext cx="6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CED0B2-569B-D178-0AFD-A8312D694E83}"/>
              </a:ext>
            </a:extLst>
          </p:cNvPr>
          <p:cNvSpPr txBox="1"/>
          <p:nvPr/>
        </p:nvSpPr>
        <p:spPr>
          <a:xfrm>
            <a:off x="6052223" y="5912160"/>
            <a:ext cx="266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78EE17A-5369-E172-64C0-B567BB9DE3D9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78EE17A-5369-E172-64C0-B567BB9D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42A3ECB-FF29-8118-F220-5A16B12314B5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42A3ECB-FF29-8118-F220-5A16B123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ED385F-E966-6DDA-87B6-FDFF507ECB3E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ED385F-E966-6DDA-87B6-FDFF507EC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2210574-E1EE-2FEB-7360-EBA345065BC9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2210574-E1EE-2FEB-7360-EBA345065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2A1C1A-7190-21E8-219E-2492C6144EAD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2A1C1A-7190-21E8-219E-2492C614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663559-B4ED-4277-A5FA-4D041D8B2FC5}"/>
                  </a:ext>
                </a:extLst>
              </p:cNvPr>
              <p:cNvSpPr txBox="1"/>
              <p:nvPr/>
            </p:nvSpPr>
            <p:spPr>
              <a:xfrm>
                <a:off x="1488490" y="315680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663559-B4ED-4277-A5FA-4D041D8B2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490" y="3156806"/>
                <a:ext cx="46058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78BB8D4-FABC-EF84-3307-43139FF65C4E}"/>
                  </a:ext>
                </a:extLst>
              </p:cNvPr>
              <p:cNvSpPr txBox="1"/>
              <p:nvPr/>
            </p:nvSpPr>
            <p:spPr>
              <a:xfrm>
                <a:off x="1492007" y="194766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78BB8D4-FABC-EF84-3307-43139FF6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07" y="1947667"/>
                <a:ext cx="460587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C3B108E-D0BB-E609-9B04-C4E30CB1F9EC}"/>
                  </a:ext>
                </a:extLst>
              </p:cNvPr>
              <p:cNvSpPr txBox="1"/>
              <p:nvPr/>
            </p:nvSpPr>
            <p:spPr>
              <a:xfrm>
                <a:off x="2797729" y="201904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C3B108E-D0BB-E609-9B04-C4E30CB1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29" y="2019045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E5E423-DB01-2D21-9461-298EDFCEEDBD}"/>
                  </a:ext>
                </a:extLst>
              </p:cNvPr>
              <p:cNvSpPr txBox="1"/>
              <p:nvPr/>
            </p:nvSpPr>
            <p:spPr>
              <a:xfrm>
                <a:off x="2789706" y="3108790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E5E423-DB01-2D21-9461-298EDFCE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6" y="3108790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2DB20B3-419C-4275-E54F-6365D73499D9}"/>
                  </a:ext>
                </a:extLst>
              </p:cNvPr>
              <p:cNvSpPr txBox="1"/>
              <p:nvPr/>
            </p:nvSpPr>
            <p:spPr>
              <a:xfrm>
                <a:off x="3960999" y="3624276"/>
                <a:ext cx="3605695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2DB20B3-419C-4275-E54F-6365D7349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999" y="3624276"/>
                <a:ext cx="3605695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1225D20-C072-43EC-6CA2-E8F050FC905F}"/>
                  </a:ext>
                </a:extLst>
              </p:cNvPr>
              <p:cNvSpPr txBox="1"/>
              <p:nvPr/>
            </p:nvSpPr>
            <p:spPr>
              <a:xfrm>
                <a:off x="1300910" y="4710093"/>
                <a:ext cx="4015126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1225D20-C072-43EC-6CA2-E8F050FC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10" y="4710093"/>
                <a:ext cx="4015126" cy="8420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3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/>
      <p:bldP spid="53" grpId="0"/>
      <p:bldP spid="55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FE6BD-C4AA-2180-72FB-AF6D304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8FB0D-B59A-5B62-EBC2-A1CBD5D1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01D0537-7BC9-BAE3-0AD8-31F8BD919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41829"/>
              </p:ext>
            </p:extLst>
          </p:nvPr>
        </p:nvGraphicFramePr>
        <p:xfrm>
          <a:off x="8354095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4407007-5913-720A-09ED-578B74AB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2692"/>
              </p:ext>
            </p:extLst>
          </p:nvPr>
        </p:nvGraphicFramePr>
        <p:xfrm>
          <a:off x="4487290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0FFA54F-A713-6425-3F1D-906BEAFD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0203606"/>
              </p:ext>
            </p:extLst>
          </p:nvPr>
        </p:nvGraphicFramePr>
        <p:xfrm>
          <a:off x="653143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26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909837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653143" y="1786263"/>
            <a:ext cx="303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/>
          <p:nvPr/>
        </p:nvCxnSpPr>
        <p:spPr>
          <a:xfrm>
            <a:off x="6803472" y="4395831"/>
            <a:ext cx="3809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120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0" y="1858814"/>
            <a:ext cx="120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8CFC1F-69F6-BE19-55F4-560C6BB9EE31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8CFC1F-69F6-BE19-55F4-560C6BB9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BFF196-3DA2-09C5-1EA8-964D6BE7823D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BFF196-3DA2-09C5-1EA8-964D6BE78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323551C-7C5D-0D63-2FD9-36A114020BA3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323551C-7C5D-0D63-2FD9-36A11402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AC10B1A-2608-8097-2BCF-A79D1CB0F29E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AC10B1A-2608-8097-2BCF-A79D1CB0F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F3C729F-9525-A0B7-0565-41B1E1E5FF64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F3C729F-9525-A0B7-0565-41B1E1E5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EA4AB2-2EF0-D376-3513-9DCB5BC4E95D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EA4AB2-2EF0-D376-3513-9DCB5BC4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77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59A5-F446-B1FF-1ADB-4CD380E1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90EEF-89DF-3EB9-8C9D-6D4B0043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179E-784B-B730-F02B-05AFFDE9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86C46F-E32B-D69F-E1C2-7FEAC2553913}"/>
              </a:ext>
            </a:extLst>
          </p:cNvPr>
          <p:cNvSpPr txBox="1"/>
          <p:nvPr/>
        </p:nvSpPr>
        <p:spPr>
          <a:xfrm>
            <a:off x="653143" y="1868198"/>
            <a:ext cx="1077288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Multi-layer perceptron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(MLP)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基礎神經網路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權重值如何被更新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梯度下降</a:t>
            </a:r>
            <a:r>
              <a:rPr kumimoji="1"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263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6887361" y="2533475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0" y="1527923"/>
            <a:ext cx="12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12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B96A7B-8DF3-94A7-2B50-26DF11D30F4F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7D1325C1-3EB7-EE94-9719-16A05A37E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45758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18" name="文字方塊 17">
            <a:extLst>
              <a:ext uri="{FF2B5EF4-FFF2-40B4-BE49-F238E27FC236}">
                <a16:creationId xmlns:a16="http://schemas.microsoft.com/office/drawing/2014/main" id="{4B006D6E-5F41-9126-E734-8CE1ECE3D32A}"/>
              </a:ext>
            </a:extLst>
          </p:cNvPr>
          <p:cNvSpPr txBox="1"/>
          <p:nvPr/>
        </p:nvSpPr>
        <p:spPr>
          <a:xfrm>
            <a:off x="653143" y="1786263"/>
            <a:ext cx="303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9FE77A9-21AE-F398-70B7-D05112F4746B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9FE77A9-21AE-F398-70B7-D05112F47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7CB4879-065B-5C8A-08B6-DE7C2FF18651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7CB4879-065B-5C8A-08B6-DE7C2FF1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61A2A9E-A806-248D-22FB-9D1EDF91B407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61A2A9E-A806-248D-22FB-9D1EDF91B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8E99010-B33D-C3C3-4FCC-CA8795E5058D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8E99010-B33D-C3C3-4FCC-CA8795E5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3C13E9-2108-9AC6-9252-6341AF297AF1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3C13E9-2108-9AC6-9252-6341AF29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75F31E8-E8EF-5B67-B361-617E936AEDA3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75F31E8-E8EF-5B67-B361-617E936A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579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8506877" y="3751838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120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31E7D0-2A66-AF8D-12E0-1C875B2F3C64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B7351CF3-9E2E-6E02-DE17-238EAFB9F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45758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17" name="文字方塊 16">
            <a:extLst>
              <a:ext uri="{FF2B5EF4-FFF2-40B4-BE49-F238E27FC236}">
                <a16:creationId xmlns:a16="http://schemas.microsoft.com/office/drawing/2014/main" id="{58AF3A8C-F45F-AAE0-F181-C7986D8AB2E4}"/>
              </a:ext>
            </a:extLst>
          </p:cNvPr>
          <p:cNvSpPr txBox="1"/>
          <p:nvPr/>
        </p:nvSpPr>
        <p:spPr>
          <a:xfrm>
            <a:off x="653143" y="1786263"/>
            <a:ext cx="3034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B50537F-0BFE-5F31-C0C8-C1FC28634C39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B50537F-0BFE-5F31-C0C8-C1FC28634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465F8E-7551-0904-8EE1-3122421A7020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465F8E-7551-0904-8EE1-3122421A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C379BB4-7EA0-7315-4A88-DCC8FF496824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C379BB4-7EA0-7315-4A88-DCC8FF49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38D365-5C4F-E50F-0F06-27A23F4AB679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38D365-5C4F-E50F-0F06-27A23F4AB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FA238B-ADC8-E5A3-52DB-7EDCAB8FECE5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FA238B-ADC8-E5A3-52DB-7EDCAB8FE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61A7DF9-2A14-7092-57A1-150B4AE95D62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61A7DF9-2A14-7092-57A1-150B4AE95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085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93016-916B-7266-C545-63FB099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0E2B2-DFC5-9A86-FACB-E5BABC80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6A10E11-13A8-6FBB-9189-D4D3EB0B037F}"/>
              </a:ext>
            </a:extLst>
          </p:cNvPr>
          <p:cNvSpPr/>
          <p:nvPr/>
        </p:nvSpPr>
        <p:spPr>
          <a:xfrm>
            <a:off x="2122170" y="28904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3A62A1B-2A25-EF2A-7FBD-486E9802EFF3}"/>
              </a:ext>
            </a:extLst>
          </p:cNvPr>
          <p:cNvSpPr/>
          <p:nvPr/>
        </p:nvSpPr>
        <p:spPr>
          <a:xfrm>
            <a:off x="2122170" y="40827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8687F6-6873-8F59-7D1A-D2AD622BFBB0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693670" y="317615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7A62CD-2420-9E34-9A0A-5CCA991CB8F2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693670" y="317754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7F1359-536F-73D3-86C3-6DA3BE47F006}"/>
              </a:ext>
            </a:extLst>
          </p:cNvPr>
          <p:cNvSpPr txBox="1"/>
          <p:nvPr/>
        </p:nvSpPr>
        <p:spPr>
          <a:xfrm>
            <a:off x="1836420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CAB626-414F-E7EE-F875-D37266620B84}"/>
              </a:ext>
            </a:extLst>
          </p:cNvPr>
          <p:cNvSpPr txBox="1"/>
          <p:nvPr/>
        </p:nvSpPr>
        <p:spPr>
          <a:xfrm>
            <a:off x="3600450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89FF0F0-9BB1-918C-A12C-FE597A5E39C2}"/>
              </a:ext>
            </a:extLst>
          </p:cNvPr>
          <p:cNvSpPr/>
          <p:nvPr/>
        </p:nvSpPr>
        <p:spPr>
          <a:xfrm>
            <a:off x="3870960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BF440A2-DB6F-BBFA-C08E-5CE1A4401AB5}"/>
              </a:ext>
            </a:extLst>
          </p:cNvPr>
          <p:cNvSpPr/>
          <p:nvPr/>
        </p:nvSpPr>
        <p:spPr>
          <a:xfrm>
            <a:off x="3859530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F1DEC6D-5717-5C4C-E27B-2C41A18E92E7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693670" y="317615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0C89EC8-717A-5E6A-ED56-2A12AAD73DD0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 flipV="1">
            <a:off x="2693670" y="436302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554E3A7F-A265-31D0-A079-6288BE6FE376}"/>
              </a:ext>
            </a:extLst>
          </p:cNvPr>
          <p:cNvSpPr/>
          <p:nvPr/>
        </p:nvSpPr>
        <p:spPr>
          <a:xfrm>
            <a:off x="4946904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3AD3659-46FF-F8B0-455C-44FF123E0E17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4442460" y="317754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ABD5C9E-2DA4-FC4D-4B57-65655EC2F9F7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 flipV="1">
            <a:off x="4431030" y="374904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B1886CB-E15E-5716-A11A-F11B0AB5D6E3}"/>
              </a:ext>
            </a:extLst>
          </p:cNvPr>
          <p:cNvSpPr txBox="1"/>
          <p:nvPr/>
        </p:nvSpPr>
        <p:spPr>
          <a:xfrm>
            <a:off x="4669155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6C6B92-288D-2D63-88B0-30043E3D8931}"/>
              </a:ext>
            </a:extLst>
          </p:cNvPr>
          <p:cNvSpPr/>
          <p:nvPr/>
        </p:nvSpPr>
        <p:spPr>
          <a:xfrm>
            <a:off x="3870960" y="2498908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6A052F-F926-71C9-6E75-64012D28D6F6}"/>
              </a:ext>
            </a:extLst>
          </p:cNvPr>
          <p:cNvSpPr txBox="1"/>
          <p:nvPr/>
        </p:nvSpPr>
        <p:spPr>
          <a:xfrm>
            <a:off x="3835145" y="2001673"/>
            <a:ext cx="356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0B17345-5A52-328B-9C47-6D44550B509F}"/>
              </a:ext>
            </a:extLst>
          </p:cNvPr>
          <p:cNvCxnSpPr/>
          <p:nvPr/>
        </p:nvCxnSpPr>
        <p:spPr>
          <a:xfrm>
            <a:off x="3922450" y="327053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50BB479-84B8-A0CD-8962-ED489B49C055}"/>
              </a:ext>
            </a:extLst>
          </p:cNvPr>
          <p:cNvCxnSpPr>
            <a:cxnSpLocks/>
          </p:cNvCxnSpPr>
          <p:nvPr/>
        </p:nvCxnSpPr>
        <p:spPr>
          <a:xfrm flipV="1">
            <a:off x="4182618" y="304193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693AF79-F081-21EA-674A-A518C255B003}"/>
              </a:ext>
            </a:extLst>
          </p:cNvPr>
          <p:cNvCxnSpPr/>
          <p:nvPr/>
        </p:nvCxnSpPr>
        <p:spPr>
          <a:xfrm>
            <a:off x="3915592" y="446619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70F7707-F1D9-617E-3463-D9DE1B52FC44}"/>
              </a:ext>
            </a:extLst>
          </p:cNvPr>
          <p:cNvCxnSpPr>
            <a:cxnSpLocks/>
          </p:cNvCxnSpPr>
          <p:nvPr/>
        </p:nvCxnSpPr>
        <p:spPr>
          <a:xfrm flipV="1">
            <a:off x="4175760" y="423759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ADE593D-D389-7606-AB10-79177D0E7F77}"/>
              </a:ext>
            </a:extLst>
          </p:cNvPr>
          <p:cNvSpPr txBox="1"/>
          <p:nvPr/>
        </p:nvSpPr>
        <p:spPr>
          <a:xfrm>
            <a:off x="7168590" y="5465742"/>
            <a:ext cx="32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Perceptron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通常沒有隱藏層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208EDC91-BC0B-D640-E242-D53686A3F324}"/>
              </a:ext>
            </a:extLst>
          </p:cNvPr>
          <p:cNvSpPr/>
          <p:nvPr/>
        </p:nvSpPr>
        <p:spPr>
          <a:xfrm>
            <a:off x="7745730" y="29426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5BD068D-B6F6-4EAA-3A75-55939803D478}"/>
              </a:ext>
            </a:extLst>
          </p:cNvPr>
          <p:cNvSpPr/>
          <p:nvPr/>
        </p:nvSpPr>
        <p:spPr>
          <a:xfrm>
            <a:off x="7734300" y="41280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5F513DC-146E-E3D9-ADC5-011E2DA9D83E}"/>
              </a:ext>
            </a:extLst>
          </p:cNvPr>
          <p:cNvSpPr/>
          <p:nvPr/>
        </p:nvSpPr>
        <p:spPr>
          <a:xfrm>
            <a:off x="9498330" y="35340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BE58667-76B5-5746-2B0C-EA54E8A79084}"/>
              </a:ext>
            </a:extLst>
          </p:cNvPr>
          <p:cNvCxnSpPr>
            <a:stCxn id="35" idx="6"/>
            <a:endCxn id="38" idx="2"/>
          </p:cNvCxnSpPr>
          <p:nvPr/>
        </p:nvCxnSpPr>
        <p:spPr>
          <a:xfrm>
            <a:off x="8317230" y="3228364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F8EE58C-E394-68CE-6EF2-402A0A443A8F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8305800" y="3819840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EFA5E49-A3EC-1FCC-1F59-71A068BDABF5}"/>
                  </a:ext>
                </a:extLst>
              </p:cNvPr>
              <p:cNvSpPr txBox="1"/>
              <p:nvPr/>
            </p:nvSpPr>
            <p:spPr>
              <a:xfrm>
                <a:off x="7273713" y="414165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EFA5E49-A3EC-1FCC-1F59-71A068BD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713" y="4141653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CB86253-153F-EF34-D617-2B3F22A01FAC}"/>
                  </a:ext>
                </a:extLst>
              </p:cNvPr>
              <p:cNvSpPr txBox="1"/>
              <p:nvPr/>
            </p:nvSpPr>
            <p:spPr>
              <a:xfrm>
                <a:off x="7277230" y="293251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CB86253-153F-EF34-D617-2B3F22A01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30" y="2932514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216744-7C05-1FD6-A8ED-EF328976E5B6}"/>
                  </a:ext>
                </a:extLst>
              </p:cNvPr>
              <p:cNvSpPr txBox="1"/>
              <p:nvPr/>
            </p:nvSpPr>
            <p:spPr>
              <a:xfrm>
                <a:off x="8582952" y="300389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216744-7C05-1FD6-A8ED-EF328976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952" y="3003892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E065367-ED10-0074-D919-09C2764CC19B}"/>
                  </a:ext>
                </a:extLst>
              </p:cNvPr>
              <p:cNvSpPr txBox="1"/>
              <p:nvPr/>
            </p:nvSpPr>
            <p:spPr>
              <a:xfrm>
                <a:off x="8574929" y="409363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E065367-ED10-0074-D919-09C2764C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929" y="4093637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0266A3-545E-BB9E-487F-3A078E427F4B}"/>
                  </a:ext>
                </a:extLst>
              </p:cNvPr>
              <p:cNvSpPr txBox="1"/>
              <p:nvPr/>
            </p:nvSpPr>
            <p:spPr>
              <a:xfrm>
                <a:off x="1628361" y="414165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0266A3-545E-BB9E-487F-3A078E427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61" y="4141653"/>
                <a:ext cx="460587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BC0CA01-84C6-7C54-2C77-200E9F572A50}"/>
                  </a:ext>
                </a:extLst>
              </p:cNvPr>
              <p:cNvSpPr txBox="1"/>
              <p:nvPr/>
            </p:nvSpPr>
            <p:spPr>
              <a:xfrm>
                <a:off x="1631878" y="293251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BC0CA01-84C6-7C54-2C77-200E9F57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878" y="2932514"/>
                <a:ext cx="460587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CA596E-1569-C763-4BD6-FA85DF0E359A}"/>
                  </a:ext>
                </a:extLst>
              </p:cNvPr>
              <p:cNvSpPr txBox="1"/>
              <p:nvPr/>
            </p:nvSpPr>
            <p:spPr>
              <a:xfrm>
                <a:off x="2894550" y="269488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CA596E-1569-C763-4BD6-FA85DF0E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50" y="2694885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2092996-B6C9-C36E-B7F7-ADDC5DEC159D}"/>
                  </a:ext>
                </a:extLst>
              </p:cNvPr>
              <p:cNvSpPr txBox="1"/>
              <p:nvPr/>
            </p:nvSpPr>
            <p:spPr>
              <a:xfrm>
                <a:off x="2347299" y="330814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2092996-B6C9-C36E-B7F7-ADDC5DEC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99" y="3308145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0FE9645-C377-BA12-2C9A-D7973060E6B1}"/>
                  </a:ext>
                </a:extLst>
              </p:cNvPr>
              <p:cNvSpPr txBox="1"/>
              <p:nvPr/>
            </p:nvSpPr>
            <p:spPr>
              <a:xfrm>
                <a:off x="2348222" y="3677580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0FE9645-C377-BA12-2C9A-D7973060E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222" y="3677580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4ABB281-F26A-D1C3-C87B-70A4F251B584}"/>
                  </a:ext>
                </a:extLst>
              </p:cNvPr>
              <p:cNvSpPr txBox="1"/>
              <p:nvPr/>
            </p:nvSpPr>
            <p:spPr>
              <a:xfrm>
                <a:off x="2894550" y="426151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4ABB281-F26A-D1C3-C87B-70A4F251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50" y="4261517"/>
                <a:ext cx="7793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CF8E094-5BD6-F8D3-6410-B0A7D6208C9E}"/>
                  </a:ext>
                </a:extLst>
              </p:cNvPr>
              <p:cNvSpPr txBox="1"/>
              <p:nvPr/>
            </p:nvSpPr>
            <p:spPr>
              <a:xfrm>
                <a:off x="4468383" y="410807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CF8E094-5BD6-F8D3-6410-B0A7D620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3" y="4108075"/>
                <a:ext cx="779339" cy="4778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FE14D03-A5CB-385F-EC69-3255C1C2ADC8}"/>
                  </a:ext>
                </a:extLst>
              </p:cNvPr>
              <p:cNvSpPr txBox="1"/>
              <p:nvPr/>
            </p:nvSpPr>
            <p:spPr>
              <a:xfrm>
                <a:off x="4468383" y="291211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FE14D03-A5CB-385F-EC69-3255C1C2A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3" y="2912117"/>
                <a:ext cx="779339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93D389D-1221-FAE1-7431-97DAFCF11B3D}"/>
                  </a:ext>
                </a:extLst>
              </p:cNvPr>
              <p:cNvSpPr txBox="1"/>
              <p:nvPr/>
            </p:nvSpPr>
            <p:spPr>
              <a:xfrm>
                <a:off x="3922450" y="245045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93D389D-1221-FAE1-7431-97DAFCF1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50" y="2450452"/>
                <a:ext cx="460587" cy="461665"/>
              </a:xfrm>
              <a:prstGeom prst="rect">
                <a:avLst/>
              </a:prstGeom>
              <a:blipFill>
                <a:blip r:embed="rId15"/>
                <a:stretch>
                  <a:fillRect l="-2632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B120F54-CFBD-4D37-751C-B99CFEF64E21}"/>
                  </a:ext>
                </a:extLst>
              </p:cNvPr>
              <p:cNvSpPr txBox="1"/>
              <p:nvPr/>
            </p:nvSpPr>
            <p:spPr>
              <a:xfrm>
                <a:off x="3922450" y="364960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B120F54-CFBD-4D37-751C-B99CFEF6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50" y="3649602"/>
                <a:ext cx="460587" cy="461665"/>
              </a:xfrm>
              <a:prstGeom prst="rect">
                <a:avLst/>
              </a:prstGeom>
              <a:blipFill>
                <a:blip r:embed="rId16"/>
                <a:stretch>
                  <a:fillRect l="-2632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7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303B-17A5-F128-3880-6F5F3C7A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ReLU</a:t>
            </a:r>
            <a:r>
              <a:rPr kumimoji="1" lang="en" altLang="zh-TW" dirty="0"/>
              <a:t> (Rectified Linear Unit)</a:t>
            </a:r>
            <a:r>
              <a:rPr kumimoji="1" lang="en" altLang="zh-TW" baseline="30000" dirty="0"/>
              <a:t>[1][2]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EF5DC-AC08-F000-3DF0-61CA6117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093320-BEC5-D6E2-28EC-9A530C34C203}"/>
              </a:ext>
            </a:extLst>
          </p:cNvPr>
          <p:cNvSpPr txBox="1"/>
          <p:nvPr/>
        </p:nvSpPr>
        <p:spPr>
          <a:xfrm>
            <a:off x="653143" y="1868198"/>
            <a:ext cx="545918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FF0000"/>
                </a:solidFill>
              </a:rPr>
              <a:t>Non-linear</a:t>
            </a:r>
            <a:r>
              <a:rPr kumimoji="1" lang="en-US" altLang="zh-TW" sz="2800" dirty="0"/>
              <a:t> transformation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Negative values will be transformed to zeros.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Positive values remain their original ones.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4E9E7D-F17C-9B88-81EC-B9C6997500AA}"/>
              </a:ext>
            </a:extLst>
          </p:cNvPr>
          <p:cNvSpPr txBox="1"/>
          <p:nvPr/>
        </p:nvSpPr>
        <p:spPr>
          <a:xfrm>
            <a:off x="852678" y="6184727"/>
            <a:ext cx="749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[1] Jarrett, Kevin, et al. "What is the best multi-stage architecture for object recognition?." ICCV 2009.</a:t>
            </a:r>
          </a:p>
          <a:p>
            <a:r>
              <a:rPr kumimoji="1" lang="en-US" altLang="zh-TW" sz="1200" dirty="0"/>
              <a:t>[2] Nair, Vinod, and Geoffrey E. Hinton. "Rectified linear units improve restricted </a:t>
            </a:r>
            <a:r>
              <a:rPr kumimoji="1" lang="en-US" altLang="zh-TW" sz="1200" dirty="0" err="1"/>
              <a:t>boltzmann</a:t>
            </a:r>
            <a:r>
              <a:rPr kumimoji="1" lang="en-US" altLang="zh-TW" sz="1200" dirty="0"/>
              <a:t> machines." ICML 2010.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69200-61DE-1CEB-561F-40B1A5B1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7" y="1975920"/>
            <a:ext cx="4819268" cy="36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05FCF2-D039-D697-2C56-B831D46825A2}"/>
              </a:ext>
            </a:extLst>
          </p:cNvPr>
          <p:cNvSpPr txBox="1"/>
          <p:nvPr/>
        </p:nvSpPr>
        <p:spPr>
          <a:xfrm>
            <a:off x="6112328" y="5718251"/>
            <a:ext cx="431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paperswithcode.com</a:t>
            </a:r>
            <a:r>
              <a:rPr kumimoji="1" lang="en-US" altLang="zh-TW" sz="1400" dirty="0"/>
              <a:t>/method/</a:t>
            </a:r>
            <a:r>
              <a:rPr kumimoji="1" lang="en-US" altLang="zh-TW" sz="1400" dirty="0" err="1"/>
              <a:t>relu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502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C4694-06DF-5A70-CF08-2CC86DC7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是非線性函數？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0E936E-97C1-2A48-B17B-C227648CA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線性函數需要有疊加性：</a:t>
            </a:r>
            <a:r>
              <a:rPr kumimoji="1" lang="en-US" altLang="zh-TW" dirty="0"/>
              <a:t>f(</a:t>
            </a:r>
            <a:r>
              <a:rPr kumimoji="1" lang="en-US" altLang="zh-TW" dirty="0" err="1"/>
              <a:t>x+y</a:t>
            </a:r>
            <a:r>
              <a:rPr kumimoji="1" lang="en-US" altLang="zh-TW" dirty="0"/>
              <a:t>) = f(x) + f(y)</a:t>
            </a:r>
            <a:r>
              <a:rPr kumimoji="1" lang="zh-TW" altLang="en-US" dirty="0"/>
              <a:t> 與齊次性 </a:t>
            </a:r>
            <a:r>
              <a:rPr kumimoji="1" lang="en-US" altLang="zh-TW" dirty="0"/>
              <a:t>f(ax) = a*f(x)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假設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f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r>
              <a:rPr kumimoji="1" lang="zh-TW" altLang="en-US" dirty="0"/>
              <a:t>左式：</a:t>
            </a:r>
            <a:r>
              <a:rPr kumimoji="1" lang="en-US" altLang="zh-TW" dirty="0"/>
              <a:t>f(1+(-1)) = f(0) = 0</a:t>
            </a:r>
            <a:endParaRPr kumimoji="1" lang="zh-TW" altLang="en-US" dirty="0"/>
          </a:p>
          <a:p>
            <a:r>
              <a:rPr kumimoji="1" lang="zh-TW" altLang="en-US" dirty="0"/>
              <a:t>右式：</a:t>
            </a:r>
            <a:r>
              <a:rPr kumimoji="1" lang="en-US" altLang="zh-TW" dirty="0"/>
              <a:t>f(1) + f(-1) = 1 + 0 = 1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左式與右式不符合，故 </a:t>
            </a:r>
            <a:r>
              <a:rPr kumimoji="1" lang="en-US" altLang="zh-TW" dirty="0" err="1"/>
              <a:t>ReLU</a:t>
            </a:r>
            <a:r>
              <a:rPr kumimoji="1" lang="zh-TW" altLang="en-US" dirty="0"/>
              <a:t> 為非線性。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641B90-6B3F-4EA6-35B1-BA9E20E0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799688" y="1670713"/>
            <a:ext cx="205457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8" name="表格 6">
            <a:extLst>
              <a:ext uri="{FF2B5EF4-FFF2-40B4-BE49-F238E27FC236}">
                <a16:creationId xmlns:a16="http://schemas.microsoft.com/office/drawing/2014/main" id="{EFFEA2CD-BD4A-3F4E-CC1C-33B10197B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51297"/>
              </p:ext>
            </p:extLst>
          </p:nvPr>
        </p:nvGraphicFramePr>
        <p:xfrm>
          <a:off x="1249560" y="4332952"/>
          <a:ext cx="343948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72" name="文字方塊 71">
            <a:extLst>
              <a:ext uri="{FF2B5EF4-FFF2-40B4-BE49-F238E27FC236}">
                <a16:creationId xmlns:a16="http://schemas.microsoft.com/office/drawing/2014/main" id="{958C2D49-B3B9-9888-C5BC-2E55713EF8DD}"/>
              </a:ext>
            </a:extLst>
          </p:cNvPr>
          <p:cNvSpPr txBox="1"/>
          <p:nvPr/>
        </p:nvSpPr>
        <p:spPr>
          <a:xfrm>
            <a:off x="4919472" y="1517518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6853362" y="6119826"/>
            <a:ext cx="23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Element-wise summation with 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E6DEA6A-6A79-207E-4D1E-E8DA6597D89D}"/>
              </a:ext>
            </a:extLst>
          </p:cNvPr>
          <p:cNvSpPr txBox="1"/>
          <p:nvPr/>
        </p:nvSpPr>
        <p:spPr>
          <a:xfrm>
            <a:off x="7674503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44E13A3-39CD-8236-E1B6-BF9246C3B505}"/>
              </a:ext>
            </a:extLst>
          </p:cNvPr>
          <p:cNvSpPr txBox="1"/>
          <p:nvPr/>
        </p:nvSpPr>
        <p:spPr>
          <a:xfrm>
            <a:off x="8675518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40916D7-1098-38B6-7291-EC4D4961A3F0}"/>
              </a:ext>
            </a:extLst>
          </p:cNvPr>
          <p:cNvSpPr txBox="1"/>
          <p:nvPr/>
        </p:nvSpPr>
        <p:spPr>
          <a:xfrm>
            <a:off x="7674503" y="239181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46207C5-2E34-FD92-5177-664BAE5C9364}"/>
              </a:ext>
            </a:extLst>
          </p:cNvPr>
          <p:cNvSpPr txBox="1"/>
          <p:nvPr/>
        </p:nvSpPr>
        <p:spPr>
          <a:xfrm>
            <a:off x="8676819" y="240003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FE5CAA0-4D31-C5E0-B4D9-3F08E52087F8}"/>
              </a:ext>
            </a:extLst>
          </p:cNvPr>
          <p:cNvSpPr txBox="1"/>
          <p:nvPr/>
        </p:nvSpPr>
        <p:spPr>
          <a:xfrm>
            <a:off x="9687962" y="1609280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19E4B8D-E700-D5A5-0905-FEBEBD943539}"/>
              </a:ext>
            </a:extLst>
          </p:cNvPr>
          <p:cNvSpPr txBox="1"/>
          <p:nvPr/>
        </p:nvSpPr>
        <p:spPr>
          <a:xfrm>
            <a:off x="10346497" y="1609904"/>
            <a:ext cx="4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4447AA6-340D-3547-B839-E633185C91D6}"/>
              </a:ext>
            </a:extLst>
          </p:cNvPr>
          <p:cNvCxnSpPr>
            <a:cxnSpLocks/>
          </p:cNvCxnSpPr>
          <p:nvPr/>
        </p:nvCxnSpPr>
        <p:spPr>
          <a:xfrm flipH="1">
            <a:off x="6322618" y="3950208"/>
            <a:ext cx="2352900" cy="704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4F8BD81-2238-00F6-AE36-993C5BA0225A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1104EB73-E29C-6C75-C9CA-1423153AD77D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F4F13A2-70A8-C200-543B-6599F5BE488A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6703C3E-E897-E20B-6AA6-73D2A89C8BAF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93FB1344-1D9E-145D-2E85-BA29FB02FF4D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7017C3-90E9-3708-3A62-500EFEE9DE77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674C442-2833-29EA-DC5D-7AC48E2228A5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0A9AE92-0F38-C6A9-2AE2-DDF6906CECF1}"/>
              </a:ext>
            </a:extLst>
          </p:cNvPr>
          <p:cNvCxnSpPr>
            <a:cxnSpLocks/>
            <a:stCxn id="56" idx="6"/>
            <a:endCxn id="62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C0A1A790-6568-FCC9-01CC-38A15C00A95C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7F2D83-7E20-1B2A-FA2D-0E4A1D9365BC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1CA50234-BBED-6737-BDCA-8F2786731490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04A1C4A-E461-AE05-5A2B-193CDCEB0468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86402C8C-A93A-F288-893A-3BB1C640711C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5919EF7-A6D4-3355-98D0-9B29DCB6687D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E14022B9-5E03-97FA-E367-E4E6235F60A9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42CE4CF-66E6-E9C7-9217-26B5F4E10237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42CE4CF-66E6-E9C7-9217-26B5F4E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08BD519-0F0B-17C7-6ACD-9A6BCB800917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08BD519-0F0B-17C7-6ACD-9A6BCB80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6CDE3E8-ED12-E6B0-2E5F-E40EE9D20DDF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6CDE3E8-ED12-E6B0-2E5F-E40EE9D20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8D2AA898-35A4-CB6C-3295-92C5E71F581A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8D2AA898-35A4-CB6C-3295-92C5E71F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CD67899-F45A-A78F-3A20-4673700FE516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CD67899-F45A-A78F-3A20-4673700F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A05C95D-D012-4839-D72C-B1D9E056C1D3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A05C95D-D012-4839-D72C-B1D9E056C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9BC6D25-8A4E-5DF2-2261-B57DCD1918E2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9BC6D25-8A4E-5DF2-2261-B57DCD191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0899300-6806-A59E-6B26-C20C8C442EB4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0899300-6806-A59E-6B26-C20C8C442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83A6F36-AA3A-454C-7353-CD58D0164541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83A6F36-AA3A-454C-7353-CD58D016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20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AC090AF-2877-476D-0477-305C21AFC03A}"/>
                  </a:ext>
                </a:extLst>
              </p:cNvPr>
              <p:cNvSpPr txBox="1"/>
              <p:nvPr/>
            </p:nvSpPr>
            <p:spPr>
              <a:xfrm>
                <a:off x="5637627" y="1838529"/>
                <a:ext cx="1432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AC090AF-2877-476D-0477-305C21AFC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27" y="1838529"/>
                <a:ext cx="143213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F3C6C43-0657-41EB-10B8-70CA3674E89D}"/>
                  </a:ext>
                </a:extLst>
              </p:cNvPr>
              <p:cNvSpPr txBox="1"/>
              <p:nvPr/>
            </p:nvSpPr>
            <p:spPr>
              <a:xfrm>
                <a:off x="6672386" y="1688998"/>
                <a:ext cx="3048000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F3C6C43-0657-41EB-10B8-70CA3674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86" y="1688998"/>
                <a:ext cx="3048000" cy="8420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F0FAC1-C88A-125C-CBA3-7990C2E573D1}"/>
                  </a:ext>
                </a:extLst>
              </p:cNvPr>
              <p:cNvSpPr txBox="1"/>
              <p:nvPr/>
            </p:nvSpPr>
            <p:spPr>
              <a:xfrm>
                <a:off x="8931843" y="1820791"/>
                <a:ext cx="23191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F0FAC1-C88A-125C-CBA3-7990C2E57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43" y="1820791"/>
                <a:ext cx="2319116" cy="523220"/>
              </a:xfrm>
              <a:prstGeom prst="rect">
                <a:avLst/>
              </a:prstGeom>
              <a:blipFill>
                <a:blip r:embed="rId2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8C00695-0F8C-2436-76A9-EBD6E6D95775}"/>
                  </a:ext>
                </a:extLst>
              </p:cNvPr>
              <p:cNvSpPr txBox="1"/>
              <p:nvPr/>
            </p:nvSpPr>
            <p:spPr>
              <a:xfrm>
                <a:off x="4813955" y="2724418"/>
                <a:ext cx="6096000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8C00695-0F8C-2436-76A9-EBD6E6D9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955" y="2724418"/>
                <a:ext cx="6096000" cy="1588320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D57EBD-CFC6-3ACD-7AD6-270255502734}"/>
                  </a:ext>
                </a:extLst>
              </p:cNvPr>
              <p:cNvSpPr txBox="1"/>
              <p:nvPr/>
            </p:nvSpPr>
            <p:spPr>
              <a:xfrm>
                <a:off x="5110286" y="4591491"/>
                <a:ext cx="6096000" cy="15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D57EBD-CFC6-3ACD-7AD6-27025550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286" y="4591491"/>
                <a:ext cx="6096000" cy="1591141"/>
              </a:xfrm>
              <a:prstGeom prst="rect">
                <a:avLst/>
              </a:prstGeom>
              <a:blipFill>
                <a:blip r:embed="rId2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5B281C5-0553-F39B-FDA4-B6F133A620AE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5B281C5-0553-F39B-FDA4-B6F133A6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26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81" grpId="0"/>
      <p:bldP spid="82" grpId="0"/>
      <p:bldP spid="83" grpId="0"/>
      <p:bldP spid="84" grpId="0"/>
      <p:bldP spid="85" grpId="0"/>
      <p:bldP spid="86" grpId="0"/>
      <p:bldP spid="7" grpId="0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032712" y="1444654"/>
            <a:ext cx="698501" cy="2306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7175884" y="2346300"/>
            <a:ext cx="102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>
                <a:solidFill>
                  <a:srgbClr val="FF0000"/>
                </a:solidFill>
              </a:rPr>
              <a:t>ReLU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D8F0A-341C-FB7D-79E8-6CF99D0A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62" y="4332222"/>
            <a:ext cx="2593199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6EB47C-17B0-3498-D474-4A7148560CFC}"/>
              </a:ext>
            </a:extLst>
          </p:cNvPr>
          <p:cNvSpPr txBox="1"/>
          <p:nvPr/>
        </p:nvSpPr>
        <p:spPr>
          <a:xfrm>
            <a:off x="1214707" y="6318502"/>
            <a:ext cx="298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6EF5C4-94A8-22C8-926D-5CAE9E575046}"/>
              </a:ext>
            </a:extLst>
          </p:cNvPr>
          <p:cNvSpPr txBox="1"/>
          <p:nvPr/>
        </p:nvSpPr>
        <p:spPr>
          <a:xfrm>
            <a:off x="1177642" y="3838862"/>
            <a:ext cx="333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6A1E326-E8DF-7B93-1064-C0FBE14DFD5F}"/>
              </a:ext>
            </a:extLst>
          </p:cNvPr>
          <p:cNvCxnSpPr/>
          <p:nvPr/>
        </p:nvCxnSpPr>
        <p:spPr>
          <a:xfrm>
            <a:off x="6812280" y="2780533"/>
            <a:ext cx="17446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ED48AD-A321-0635-D229-B7A39824A9CB}"/>
                  </a:ext>
                </a:extLst>
              </p:cNvPr>
              <p:cNvSpPr txBox="1"/>
              <p:nvPr/>
            </p:nvSpPr>
            <p:spPr>
              <a:xfrm>
                <a:off x="4847899" y="1908687"/>
                <a:ext cx="2504063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ED48AD-A321-0635-D229-B7A39824A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99" y="1908687"/>
                <a:ext cx="2504063" cy="15883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B38E4DD-5C76-E2BE-2B24-9C16B7934526}"/>
                  </a:ext>
                </a:extLst>
              </p:cNvPr>
              <p:cNvSpPr txBox="1"/>
              <p:nvPr/>
            </p:nvSpPr>
            <p:spPr>
              <a:xfrm>
                <a:off x="8362635" y="1908687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B38E4DD-5C76-E2BE-2B24-9C16B793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635" y="1908687"/>
                <a:ext cx="1575526" cy="1588320"/>
              </a:xfrm>
              <a:prstGeom prst="rect">
                <a:avLst/>
              </a:prstGeom>
              <a:blipFill>
                <a:blip r:embed="rId4"/>
                <a:stretch>
                  <a:fillRect b="-10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F1599DAB-C9C2-F36B-EA44-E1C211A681D5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C15EDA-6EC7-B174-A418-0D44BE5E37A6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36AC2EF-44EC-ED68-7FE9-66861839D1D5}"/>
              </a:ext>
            </a:extLst>
          </p:cNvPr>
          <p:cNvCxnSpPr>
            <a:cxnSpLocks/>
            <a:stCxn id="39" idx="6"/>
            <a:endCxn id="44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40FE9FA-C1B7-8CD1-C320-0AD456041585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9DD01499-7E47-5C73-732F-77CE501ED992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86977B4-C22E-798C-82F9-F7FBF7845784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EB00628-20B0-FA1B-BAE6-7B6456FC3ACE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FD6E122-A839-1569-FE5E-3F529198E3F4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7A534A76-D4C9-3BDC-98D8-A50352CBBA40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8D9B1CC-CAF5-96F4-DEDF-0AD6CA0F0630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7293ACD-3D04-3930-084B-70DF2BF49868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AA20F0A-821A-1B60-5B9D-C97409E0B660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D5AB7CA-D490-A49D-1F75-013A52EDE931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AAAC21-C362-6BDC-D0CF-9309A34AE964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137CE96-D4E5-01FC-097B-44E5E8D0C393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1258A4B-369E-8FA4-E537-24BED5EE5296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1258A4B-369E-8FA4-E537-24BED5EE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2C28870-8650-8C37-A73C-5534AD7E125F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2C28870-8650-8C37-A73C-5534AD7E1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CE2CED0-FFCE-A1B8-AF14-3B3A52E7D435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CE2CED0-FFCE-A1B8-AF14-3B3A52E7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6426985-C9D4-5D4D-6AE8-449819355B14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6426985-C9D4-5D4D-6AE8-44981935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FE909E7-9544-CB83-4708-BAC395ECEEC5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FE909E7-9544-CB83-4708-BAC395ECE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E2D1941-51A4-2B5E-2D08-390FADB6B58B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E2D1941-51A4-2B5E-2D08-390FADB6B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5C8AA98-B6A8-E9B8-36A4-7FD80B0FB4EE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5C8AA98-B6A8-E9B8-36A4-7FD80B0FB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E69FCBB-4B8E-B643-18E0-BAE259F9B363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E69FCBB-4B8E-B643-18E0-BAE259F9B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538E98D-03D3-98B6-B4C1-F85C88ACACA8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538E98D-03D3-98B6-B4C1-F85C88ACA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0A1EF59-6E5E-14A7-BE65-A42F4D9A26A2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0A1EF59-6E5E-14A7-BE65-A42F4D9A2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10111307" y="1430530"/>
            <a:ext cx="167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Current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6A66C2-C808-C8C1-7988-7932B98806D4}"/>
                  </a:ext>
                </a:extLst>
              </p:cNvPr>
              <p:cNvSpPr txBox="1"/>
              <p:nvPr/>
            </p:nvSpPr>
            <p:spPr>
              <a:xfrm>
                <a:off x="10162370" y="1720471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6A66C2-C808-C8C1-7988-7932B9880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370" y="1720471"/>
                <a:ext cx="1575526" cy="1588320"/>
              </a:xfrm>
              <a:prstGeom prst="rect">
                <a:avLst/>
              </a:prstGeom>
              <a:blipFill>
                <a:blip r:embed="rId2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D2B6B6-5818-DF6F-58EF-2C074010FFC8}"/>
                  </a:ext>
                </a:extLst>
              </p:cNvPr>
              <p:cNvSpPr txBox="1"/>
              <p:nvPr/>
            </p:nvSpPr>
            <p:spPr>
              <a:xfrm>
                <a:off x="5620871" y="1768720"/>
                <a:ext cx="31017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000" dirty="0"/>
                  <a:t>灰色點：隱藏狀態 </a:t>
                </a:r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D2B6B6-5818-DF6F-58EF-2C074010F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871" y="1768720"/>
                <a:ext cx="3101788" cy="400110"/>
              </a:xfrm>
              <a:prstGeom prst="rect">
                <a:avLst/>
              </a:prstGeom>
              <a:blipFill>
                <a:blip r:embed="rId2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9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723060" y="1748124"/>
            <a:ext cx="1072968" cy="1963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EFADB73-33AE-D19F-3B97-9EAE3C95CAAC}"/>
              </a:ext>
            </a:extLst>
          </p:cNvPr>
          <p:cNvSpPr txBox="1"/>
          <p:nvPr/>
        </p:nvSpPr>
        <p:spPr>
          <a:xfrm>
            <a:off x="4983480" y="2281134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892009-B6BD-5856-004B-E1ADFD205B56}"/>
              </a:ext>
            </a:extLst>
          </p:cNvPr>
          <p:cNvSpPr txBox="1"/>
          <p:nvPr/>
        </p:nvSpPr>
        <p:spPr>
          <a:xfrm>
            <a:off x="7818044" y="219881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1AA233-A87C-44D2-08B0-F6E5921C29FF}"/>
              </a:ext>
            </a:extLst>
          </p:cNvPr>
          <p:cNvSpPr txBox="1"/>
          <p:nvPr/>
        </p:nvSpPr>
        <p:spPr>
          <a:xfrm>
            <a:off x="7762999" y="3246772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0A33C08-08FA-2AC3-76C9-89B185825952}"/>
              </a:ext>
            </a:extLst>
          </p:cNvPr>
          <p:cNvSpPr txBox="1"/>
          <p:nvPr/>
        </p:nvSpPr>
        <p:spPr>
          <a:xfrm>
            <a:off x="8862899" y="2428445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D7D32EB-0B0F-6901-C176-FDEE81BC25DE}"/>
              </a:ext>
            </a:extLst>
          </p:cNvPr>
          <p:cNvSpPr txBox="1"/>
          <p:nvPr/>
        </p:nvSpPr>
        <p:spPr>
          <a:xfrm>
            <a:off x="9472306" y="242300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DF2B80-A1F2-01A8-B9C8-71A6BF5486B5}"/>
              </a:ext>
            </a:extLst>
          </p:cNvPr>
          <p:cNvSpPr txBox="1"/>
          <p:nvPr/>
        </p:nvSpPr>
        <p:spPr>
          <a:xfrm>
            <a:off x="9573352" y="5464089"/>
            <a:ext cx="189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可視為分類層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80438D6-55F6-ED6A-F724-8D8079ED0C5F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701A7D51-9130-CB2D-4FBF-ED977E2FCF2D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A07A726-4066-86A8-8DB9-DE5BD84DC3E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9E6F370-E18A-D361-D942-F89001597BEC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DE3F3DE8-0A32-91E4-B270-78A6A2852EBF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78DCF137-32BE-9BF9-7063-D8D48B118A41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63A64578-6F95-0B1B-4E70-A173BBCBB2B0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15ECF9C-08BC-FBA2-6858-DDB9B0023776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1B79181-4C77-F15A-24BA-9758FEB56D5B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D2259B1-3961-13D5-D417-855A9E7D6D2A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C74E27FC-F896-9D77-C0E3-29AB0F5A898D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193C90B1-1DBA-211B-40E6-EAECA93B3516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2EB1466-10B2-BC97-A660-1863A399C35E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6A967C-EF66-AB68-5342-CAA86FEEFE70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975E40A6-DD93-3964-8E1B-29018E04D9B9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5F957D1-6A4D-FD9A-9DC0-07D61DFEF2D7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5F957D1-6A4D-FD9A-9DC0-07D61DFE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B222FAB-28BA-6067-FAD3-88AA1E626896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B222FAB-28BA-6067-FAD3-88AA1E62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F38EF01-8818-0E55-A094-A82F281FAAF3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F38EF01-8818-0E55-A094-A82F281F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5CDE84A-1DCC-85E8-8C3C-DA868D93C2B9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5CDE84A-1DCC-85E8-8C3C-DA868D93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0B30C5F-96E2-0B3E-5CC7-C9942C1DAB0F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0B30C5F-96E2-0B3E-5CC7-C9942C1DA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78E10E8-4656-6244-20CC-4859F89B675F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78E10E8-4656-6244-20CC-4859F89B6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4B4DC30-35AD-4E75-FD41-29B1E8BFFA91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4B4DC30-35AD-4E75-FD41-29B1E8BF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822785B-BC59-6F8C-97DA-BB7285C1F244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822785B-BC59-6F8C-97DA-BB7285C1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DE94128-1585-456B-A90D-0276F1E77ECB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DE94128-1585-456B-A90D-0276F1E77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0E850ADE-C029-8907-5F3A-5AF5BE730D8D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0E850ADE-C029-8907-5F3A-5AF5BE730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6F7630D-0D05-9F15-E49B-2C828E68D508}"/>
                  </a:ext>
                </a:extLst>
              </p:cNvPr>
              <p:cNvSpPr txBox="1"/>
              <p:nvPr/>
            </p:nvSpPr>
            <p:spPr>
              <a:xfrm>
                <a:off x="5730595" y="2623983"/>
                <a:ext cx="1432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6F7630D-0D05-9F15-E49B-2C828E68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95" y="2623983"/>
                <a:ext cx="14321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1EF16B9D-AC9F-6BFA-B654-96F1F990E252}"/>
                  </a:ext>
                </a:extLst>
              </p:cNvPr>
              <p:cNvSpPr txBox="1"/>
              <p:nvPr/>
            </p:nvSpPr>
            <p:spPr>
              <a:xfrm>
                <a:off x="8097296" y="2617972"/>
                <a:ext cx="23191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2" name="文字方塊 121">
                <a:extLst>
                  <a:ext uri="{FF2B5EF4-FFF2-40B4-BE49-F238E27FC236}">
                    <a16:creationId xmlns:a16="http://schemas.microsoft.com/office/drawing/2014/main" id="{1EF16B9D-AC9F-6BFA-B654-96F1F990E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7296" y="2617972"/>
                <a:ext cx="2319116" cy="523220"/>
              </a:xfrm>
              <a:prstGeom prst="rect">
                <a:avLst/>
              </a:prstGeom>
              <a:blipFill>
                <a:blip r:embed="rId1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A7862355-4C26-562B-F03F-24BC584CCB6C}"/>
                  </a:ext>
                </a:extLst>
              </p:cNvPr>
              <p:cNvSpPr txBox="1"/>
              <p:nvPr/>
            </p:nvSpPr>
            <p:spPr>
              <a:xfrm>
                <a:off x="7018477" y="2465923"/>
                <a:ext cx="1599395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A7862355-4C26-562B-F03F-24BC584CC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77" y="2465923"/>
                <a:ext cx="1599395" cy="8420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2C93642-E253-2866-CBAA-A259D7F3C143}"/>
                  </a:ext>
                </a:extLst>
              </p:cNvPr>
              <p:cNvSpPr txBox="1"/>
              <p:nvPr/>
            </p:nvSpPr>
            <p:spPr>
              <a:xfrm>
                <a:off x="7031177" y="3690508"/>
                <a:ext cx="2853339" cy="15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2C93642-E253-2866-CBAA-A259D7F3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77" y="3690508"/>
                <a:ext cx="2853339" cy="1591141"/>
              </a:xfrm>
              <a:prstGeom prst="rect">
                <a:avLst/>
              </a:prstGeom>
              <a:blipFill>
                <a:blip r:embed="rId1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14818C1-35AA-3C90-9456-754A73026F0B}"/>
                  </a:ext>
                </a:extLst>
              </p:cNvPr>
              <p:cNvSpPr txBox="1"/>
              <p:nvPr/>
            </p:nvSpPr>
            <p:spPr>
              <a:xfrm>
                <a:off x="5685053" y="3691918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14818C1-35AA-3C90-9456-754A73026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53" y="3691918"/>
                <a:ext cx="1575526" cy="1588320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CBDE427-988A-6A1C-DECE-5B93F2FE908F}"/>
                  </a:ext>
                </a:extLst>
              </p:cNvPr>
              <p:cNvSpPr txBox="1"/>
              <p:nvPr/>
            </p:nvSpPr>
            <p:spPr>
              <a:xfrm>
                <a:off x="9545540" y="3691918"/>
                <a:ext cx="140149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CBDE427-988A-6A1C-DECE-5B93F2FE9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540" y="3691918"/>
                <a:ext cx="1401496" cy="1588320"/>
              </a:xfrm>
              <a:prstGeom prst="rect">
                <a:avLst/>
              </a:prstGeom>
              <a:blipFill>
                <a:blip r:embed="rId1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08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Visualization of 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7654050" y="1909369"/>
            <a:ext cx="121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Before the last layer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64D947-4452-E5D2-DACC-1465D37C3348}"/>
              </a:ext>
            </a:extLst>
          </p:cNvPr>
          <p:cNvSpPr txBox="1"/>
          <p:nvPr/>
        </p:nvSpPr>
        <p:spPr>
          <a:xfrm>
            <a:off x="10203733" y="1956932"/>
            <a:ext cx="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Final values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13052C-AAFE-953E-1F06-020DB72C4654}"/>
              </a:ext>
            </a:extLst>
          </p:cNvPr>
          <p:cNvSpPr txBox="1"/>
          <p:nvPr/>
        </p:nvSpPr>
        <p:spPr>
          <a:xfrm>
            <a:off x="3168575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7D51EA-F113-4690-E9D4-62C2511DF9EE}"/>
              </a:ext>
            </a:extLst>
          </p:cNvPr>
          <p:cNvSpPr txBox="1"/>
          <p:nvPr/>
        </p:nvSpPr>
        <p:spPr>
          <a:xfrm>
            <a:off x="3755519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1E684FC-2B70-7980-C895-6DD43A06F0FC}"/>
              </a:ext>
            </a:extLst>
          </p:cNvPr>
          <p:cNvCxnSpPr>
            <a:cxnSpLocks/>
          </p:cNvCxnSpPr>
          <p:nvPr/>
        </p:nvCxnSpPr>
        <p:spPr>
          <a:xfrm flipH="1" flipV="1">
            <a:off x="1837390" y="2884852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E7E8E92-C547-2B10-7AA3-CAA473167AF8}"/>
              </a:ext>
            </a:extLst>
          </p:cNvPr>
          <p:cNvCxnSpPr>
            <a:cxnSpLocks/>
          </p:cNvCxnSpPr>
          <p:nvPr/>
        </p:nvCxnSpPr>
        <p:spPr>
          <a:xfrm flipH="1" flipV="1">
            <a:off x="516160" y="3732015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52A9EB-239E-2FFF-1B37-7FD27B362856}"/>
              </a:ext>
            </a:extLst>
          </p:cNvPr>
          <p:cNvSpPr txBox="1"/>
          <p:nvPr/>
        </p:nvSpPr>
        <p:spPr>
          <a:xfrm>
            <a:off x="1164203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F59F438-7A95-821D-C8CD-E80F0C38DD00}"/>
                  </a:ext>
                </a:extLst>
              </p:cNvPr>
              <p:cNvSpPr txBox="1"/>
              <p:nvPr/>
            </p:nvSpPr>
            <p:spPr>
              <a:xfrm>
                <a:off x="8516720" y="1507541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F59F438-7A95-821D-C8CD-E80F0C38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720" y="1507541"/>
                <a:ext cx="1575526" cy="1588320"/>
              </a:xfrm>
              <a:prstGeom prst="rect">
                <a:avLst/>
              </a:prstGeom>
              <a:blipFill>
                <a:blip r:embed="rId2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94C9AC-1C7D-CBFB-D806-8CB2E9EE41F7}"/>
                  </a:ext>
                </a:extLst>
              </p:cNvPr>
              <p:cNvSpPr txBox="1"/>
              <p:nvPr/>
            </p:nvSpPr>
            <p:spPr>
              <a:xfrm>
                <a:off x="10789894" y="1507541"/>
                <a:ext cx="1183187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94C9AC-1C7D-CBFB-D806-8CB2E9EE4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94" y="1507541"/>
                <a:ext cx="1183187" cy="1588320"/>
              </a:xfrm>
              <a:prstGeom prst="rect">
                <a:avLst/>
              </a:prstGeom>
              <a:blipFill>
                <a:blip r:embed="rId2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3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深度學習是一種機器學習方法，著重於使用多層的類神經網路 </a:t>
            </a:r>
            <a:r>
              <a:rPr kumimoji="1" lang="en-US" altLang="zh-TW" sz="2400" dirty="0"/>
              <a:t>(Neural Networks) </a:t>
            </a:r>
            <a:r>
              <a:rPr kumimoji="1" lang="zh-TW" altLang="en-US" sz="2400" dirty="0"/>
              <a:t>來完成任務，例如分類、生成等等。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在深度學習模型中，通常參數數量都非常龐大，這主要來自於</a:t>
            </a:r>
            <a:r>
              <a:rPr kumimoji="1" lang="zh-TW" altLang="en-US" sz="2400" dirty="0">
                <a:solidFill>
                  <a:srgbClr val="FF0000"/>
                </a:solidFill>
              </a:rPr>
              <a:t>隱藏層大小 </a:t>
            </a:r>
            <a:r>
              <a:rPr kumimoji="1" lang="en-US" altLang="zh-TW" sz="2400" dirty="0">
                <a:solidFill>
                  <a:srgbClr val="FF0000"/>
                </a:solidFill>
              </a:rPr>
              <a:t>(hidden size) </a:t>
            </a:r>
            <a:r>
              <a:rPr kumimoji="1" lang="zh-TW" altLang="en-US" sz="2400" dirty="0"/>
              <a:t>與</a:t>
            </a:r>
            <a:r>
              <a:rPr kumimoji="1" lang="zh-TW" altLang="en-US" sz="2400" dirty="0">
                <a:solidFill>
                  <a:srgbClr val="FF0000"/>
                </a:solidFill>
              </a:rPr>
              <a:t>模型層數 </a:t>
            </a:r>
            <a:r>
              <a:rPr kumimoji="1" lang="en-US" altLang="zh-TW" sz="2400" dirty="0">
                <a:solidFill>
                  <a:srgbClr val="FF0000"/>
                </a:solidFill>
              </a:rPr>
              <a:t>(number of hidden layers) </a:t>
            </a:r>
            <a:r>
              <a:rPr kumimoji="1" lang="zh-TW" altLang="en-US" sz="2400" dirty="0"/>
              <a:t>的增加。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49451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C21-21D8-620F-1B1A-528AEB4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XOR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2EF30-D9F7-400A-3CAB-C28734E6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D1FBC-91B5-5CF2-76D7-5D709556E6CD}"/>
              </a:ext>
            </a:extLst>
          </p:cNvPr>
          <p:cNvSpPr txBox="1"/>
          <p:nvPr/>
        </p:nvSpPr>
        <p:spPr>
          <a:xfrm>
            <a:off x="703338" y="1969798"/>
            <a:ext cx="1078532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Community blog post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dev.to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jbahire</a:t>
            </a:r>
            <a:r>
              <a:rPr kumimoji="1" lang="en-US" altLang="zh-TW" sz="2400" dirty="0"/>
              <a:t>/demystifying-the-xor-problem-1blk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https://chih-sheng-huang821.medium.com/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機器學習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神經網路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-multilayer-perceptron-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mlp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運作方式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-f0e108e8b9af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Stanford course: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youtu.be</a:t>
            </a:r>
            <a:r>
              <a:rPr kumimoji="1" lang="en-US" altLang="zh-TW" sz="2400" dirty="0"/>
              <a:t>/s7nRWh_3BtA?si=ZEGRN5pmPchM0NxM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Also, in Deep Learning book (Chapter 6.1)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95731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65CD-1F5E-505C-97E6-EAA22210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6B2BB75-BF72-13CB-4FDC-4639CBDB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72849"/>
            <a:ext cx="3200400" cy="1312302"/>
          </a:xfrm>
        </p:spPr>
        <p:txBody>
          <a:bodyPr anchor="ctr">
            <a:normAutofit fontScale="90000"/>
          </a:bodyPr>
          <a:lstStyle/>
          <a:p>
            <a:r>
              <a:rPr lang="en-US" altLang="zh-TW" sz="4800" dirty="0"/>
              <a:t>Gradient Descent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680-6E34-41F1-310C-6236D317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76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D1385-3677-522F-3C42-94903BEC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7B629-B042-715F-E7A4-9DD7B0C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C79299B-C1AD-1A28-4EE4-72DD8E287FB2}"/>
              </a:ext>
            </a:extLst>
          </p:cNvPr>
          <p:cNvSpPr/>
          <p:nvPr/>
        </p:nvSpPr>
        <p:spPr>
          <a:xfrm>
            <a:off x="956734" y="2121385"/>
            <a:ext cx="2328332" cy="15070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6618AF-5CBD-AA85-BCDA-30533BF21D5F}"/>
              </a:ext>
            </a:extLst>
          </p:cNvPr>
          <p:cNvSpPr/>
          <p:nvPr/>
        </p:nvSpPr>
        <p:spPr>
          <a:xfrm>
            <a:off x="956734" y="4423340"/>
            <a:ext cx="2328333" cy="15070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Unsupervised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8" name="圖形 7" descr="書本 以實心填滿">
            <a:extLst>
              <a:ext uri="{FF2B5EF4-FFF2-40B4-BE49-F238E27FC236}">
                <a16:creationId xmlns:a16="http://schemas.microsoft.com/office/drawing/2014/main" id="{A30056D3-D2F7-37DA-9A8A-899FC3A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338" y="2513691"/>
            <a:ext cx="779535" cy="7795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6FFC60-67B6-9F3C-48E5-EAC5CE8FEE4E}"/>
              </a:ext>
            </a:extLst>
          </p:cNvPr>
          <p:cNvSpPr txBox="1"/>
          <p:nvPr/>
        </p:nvSpPr>
        <p:spPr>
          <a:xfrm>
            <a:off x="6422259" y="2537610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A2EFB03-9064-B91A-91BC-715D21E5BC05}"/>
              </a:ext>
            </a:extLst>
          </p:cNvPr>
          <p:cNvCxnSpPr>
            <a:cxnSpLocks/>
          </p:cNvCxnSpPr>
          <p:nvPr/>
        </p:nvCxnSpPr>
        <p:spPr>
          <a:xfrm>
            <a:off x="5232269" y="2903458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形 11" descr="書本 以實心填滿">
            <a:extLst>
              <a:ext uri="{FF2B5EF4-FFF2-40B4-BE49-F238E27FC236}">
                <a16:creationId xmlns:a16="http://schemas.microsoft.com/office/drawing/2014/main" id="{AD86B092-0D3F-FFE6-67D0-187FDA2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045" y="4787107"/>
            <a:ext cx="779535" cy="7795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F96618-C899-C059-CBF5-A54891A778C9}"/>
              </a:ext>
            </a:extLst>
          </p:cNvPr>
          <p:cNvSpPr txBox="1"/>
          <p:nvPr/>
        </p:nvSpPr>
        <p:spPr>
          <a:xfrm>
            <a:off x="6374966" y="4811026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2BB9E71-57F0-CDBD-1FA4-DA440416A696}"/>
              </a:ext>
            </a:extLst>
          </p:cNvPr>
          <p:cNvCxnSpPr>
            <a:cxnSpLocks/>
          </p:cNvCxnSpPr>
          <p:nvPr/>
        </p:nvCxnSpPr>
        <p:spPr>
          <a:xfrm>
            <a:off x="5184976" y="5176874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4720D9-D001-EC85-EC95-EAA3C7F6446A}"/>
              </a:ext>
            </a:extLst>
          </p:cNvPr>
          <p:cNvSpPr txBox="1"/>
          <p:nvPr/>
        </p:nvSpPr>
        <p:spPr>
          <a:xfrm>
            <a:off x="5482759" y="5026076"/>
            <a:ext cx="49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❌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334327-9A52-AF0F-6D59-E6AFD659D7C9}"/>
              </a:ext>
            </a:extLst>
          </p:cNvPr>
          <p:cNvSpPr txBox="1"/>
          <p:nvPr/>
        </p:nvSpPr>
        <p:spPr>
          <a:xfrm>
            <a:off x="4000596" y="3444024"/>
            <a:ext cx="364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準備許多有答案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(label)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的資料來訓練模型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2E8E7-3592-B662-1EFA-E479A05F2C94}"/>
              </a:ext>
            </a:extLst>
          </p:cNvPr>
          <p:cNvSpPr/>
          <p:nvPr/>
        </p:nvSpPr>
        <p:spPr>
          <a:xfrm>
            <a:off x="8246728" y="2197586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Classification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ADFE1F-AB1C-D7EA-6251-FDD029C1AC0D}"/>
              </a:ext>
            </a:extLst>
          </p:cNvPr>
          <p:cNvSpPr/>
          <p:nvPr/>
        </p:nvSpPr>
        <p:spPr>
          <a:xfrm>
            <a:off x="8246728" y="313684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Regression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F3152-B2EA-DFEF-C02C-0F5B88C20808}"/>
              </a:ext>
            </a:extLst>
          </p:cNvPr>
          <p:cNvSpPr/>
          <p:nvPr/>
        </p:nvSpPr>
        <p:spPr>
          <a:xfrm>
            <a:off x="8246728" y="4508617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Clustering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641576-EC01-AC7D-B744-D11B049311FA}"/>
              </a:ext>
            </a:extLst>
          </p:cNvPr>
          <p:cNvSpPr/>
          <p:nvPr/>
        </p:nvSpPr>
        <p:spPr>
          <a:xfrm>
            <a:off x="8246728" y="534146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13A4BB-6DF6-BDCE-1B71-C182BCC05BE3}"/>
              </a:ext>
            </a:extLst>
          </p:cNvPr>
          <p:cNvSpPr txBox="1"/>
          <p:nvPr/>
        </p:nvSpPr>
        <p:spPr>
          <a:xfrm>
            <a:off x="4000596" y="5734356"/>
            <a:ext cx="38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模型在沒有標註的資料下學習資料本身的內在結構或模式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8CD6F6-E492-8CD6-79E0-3BFBD3FC1789}"/>
              </a:ext>
            </a:extLst>
          </p:cNvPr>
          <p:cNvSpPr txBox="1"/>
          <p:nvPr/>
        </p:nvSpPr>
        <p:spPr>
          <a:xfrm>
            <a:off x="1335663" y="1582265"/>
            <a:ext cx="15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Approaches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DFFDE5-A2A8-9216-7060-A84E10C5F022}"/>
              </a:ext>
            </a:extLst>
          </p:cNvPr>
          <p:cNvSpPr txBox="1"/>
          <p:nvPr/>
        </p:nvSpPr>
        <p:spPr>
          <a:xfrm>
            <a:off x="4708839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 Process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B374ED-33FA-D092-9E50-3CF29FF8CD33}"/>
              </a:ext>
            </a:extLst>
          </p:cNvPr>
          <p:cNvSpPr txBox="1"/>
          <p:nvPr/>
        </p:nvSpPr>
        <p:spPr>
          <a:xfrm>
            <a:off x="8246728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Common Tasks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238D3D1-8DA8-9986-61D4-33E342B3DDEF}"/>
              </a:ext>
            </a:extLst>
          </p:cNvPr>
          <p:cNvSpPr txBox="1"/>
          <p:nvPr/>
        </p:nvSpPr>
        <p:spPr>
          <a:xfrm>
            <a:off x="10304128" y="5395408"/>
            <a:ext cx="161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Dimensionality Reduction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Classification and Regression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C9E238-582E-F164-9EAD-98C2D6DB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56009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03F3418-B90A-820D-7EEA-6AE5069A1C80}"/>
              </a:ext>
            </a:extLst>
          </p:cNvPr>
          <p:cNvCxnSpPr/>
          <p:nvPr/>
        </p:nvCxnSpPr>
        <p:spPr>
          <a:xfrm>
            <a:off x="403098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DDD100E-A998-3BBE-114D-340AEE3C4D80}"/>
              </a:ext>
            </a:extLst>
          </p:cNvPr>
          <p:cNvCxnSpPr/>
          <p:nvPr/>
        </p:nvCxnSpPr>
        <p:spPr>
          <a:xfrm>
            <a:off x="699516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23CDC5-5FBC-94B0-88C0-A7982724DEB0}"/>
              </a:ext>
            </a:extLst>
          </p:cNvPr>
          <p:cNvSpPr txBox="1"/>
          <p:nvPr/>
        </p:nvSpPr>
        <p:spPr>
          <a:xfrm>
            <a:off x="7997190" y="2560096"/>
            <a:ext cx="81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F0B4AE-11C0-E96A-ED1A-3C6A3F1AB4E3}"/>
              </a:ext>
            </a:extLst>
          </p:cNvPr>
          <p:cNvSpPr txBox="1"/>
          <p:nvPr/>
        </p:nvSpPr>
        <p:spPr>
          <a:xfrm>
            <a:off x="7997189" y="2996559"/>
            <a:ext cx="88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79586-8AA2-5536-8D4F-E269D7D8CF2F}"/>
              </a:ext>
            </a:extLst>
          </p:cNvPr>
          <p:cNvSpPr txBox="1"/>
          <p:nvPr/>
        </p:nvSpPr>
        <p:spPr>
          <a:xfrm>
            <a:off x="7997190" y="3424371"/>
            <a:ext cx="9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525EA8EF-B155-6955-8BFA-803F71ED8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0164" y="2447478"/>
            <a:ext cx="625345" cy="62534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B2E5EECB-6552-705B-B5F3-3398BFAE40B5}"/>
              </a:ext>
            </a:extLst>
          </p:cNvPr>
          <p:cNvSpPr/>
          <p:nvPr/>
        </p:nvSpPr>
        <p:spPr>
          <a:xfrm>
            <a:off x="5033010" y="2678454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774751-899B-FBD8-77FE-8E9EBCDCAF4E}"/>
              </a:ext>
            </a:extLst>
          </p:cNvPr>
          <p:cNvCxnSpPr/>
          <p:nvPr/>
        </p:nvCxnSpPr>
        <p:spPr>
          <a:xfrm>
            <a:off x="403098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815B615-1968-13B2-76F7-7B772003730A}"/>
              </a:ext>
            </a:extLst>
          </p:cNvPr>
          <p:cNvCxnSpPr/>
          <p:nvPr/>
        </p:nvCxnSpPr>
        <p:spPr>
          <a:xfrm>
            <a:off x="699516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6185BB4-665D-88B4-75ED-61E61527103A}"/>
              </a:ext>
            </a:extLst>
          </p:cNvPr>
          <p:cNvSpPr/>
          <p:nvPr/>
        </p:nvSpPr>
        <p:spPr>
          <a:xfrm>
            <a:off x="5033010" y="481085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85BEC1F-6C4C-2176-FF3E-9A49D925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50" y="4836228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93C1B9-06B5-1071-9ACD-D127B0772CA8}"/>
              </a:ext>
            </a:extLst>
          </p:cNvPr>
          <p:cNvSpPr txBox="1"/>
          <p:nvPr/>
        </p:nvSpPr>
        <p:spPr>
          <a:xfrm>
            <a:off x="7997190" y="5098184"/>
            <a:ext cx="94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D6392A-6C14-468A-3EAB-90134F716A91}"/>
              </a:ext>
            </a:extLst>
          </p:cNvPr>
          <p:cNvSpPr txBox="1"/>
          <p:nvPr/>
        </p:nvSpPr>
        <p:spPr>
          <a:xfrm>
            <a:off x="653142" y="1923499"/>
            <a:ext cx="2201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Classification</a:t>
            </a:r>
            <a:endParaRPr kumimoji="1" lang="zh-TW" altLang="en-US" sz="2400" u="sng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4732C-B479-E9C7-3F2C-367B11C6159B}"/>
              </a:ext>
            </a:extLst>
          </p:cNvPr>
          <p:cNvSpPr txBox="1"/>
          <p:nvPr/>
        </p:nvSpPr>
        <p:spPr>
          <a:xfrm>
            <a:off x="653143" y="4165957"/>
            <a:ext cx="2038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49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[Example] Clustering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Picture 2" descr="左側是症狀嚴重性與症狀的比較圖表&#10;   顯示可提供三個叢集的資料點&#10;   右邊為相同的圖表，但三個叢集都有彩色。">
            <a:extLst>
              <a:ext uri="{FF2B5EF4-FFF2-40B4-BE49-F238E27FC236}">
                <a16:creationId xmlns:a16="http://schemas.microsoft.com/office/drawing/2014/main" id="{DC408C26-6897-E0A4-8CF0-D99E8645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" y="1674173"/>
            <a:ext cx="7840343" cy="4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BE8EC-FCA3-85B7-390F-4DCF6CB21B0E}"/>
              </a:ext>
            </a:extLst>
          </p:cNvPr>
          <p:cNvSpPr txBox="1"/>
          <p:nvPr/>
        </p:nvSpPr>
        <p:spPr>
          <a:xfrm>
            <a:off x="3848100" y="6240302"/>
            <a:ext cx="499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developers.google.com</a:t>
            </a:r>
            <a:r>
              <a:rPr kumimoji="1" lang="en-US" altLang="zh-TW" sz="1400" dirty="0"/>
              <a:t>/machine-learning/clustering/</a:t>
            </a:r>
            <a:r>
              <a:rPr kumimoji="1" lang="en-US" altLang="zh-TW" sz="1400" dirty="0" err="1"/>
              <a:t>overview?hl</a:t>
            </a:r>
            <a:r>
              <a:rPr kumimoji="1" lang="en-US" altLang="zh-TW" sz="1400" dirty="0"/>
              <a:t>=</a:t>
            </a:r>
            <a:r>
              <a:rPr kumimoji="1" lang="en-US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616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Similarity Matching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 descr="一張含有 人員, 人的臉孔, 服裝, 室內 的圖片&#10;&#10;自動產生的描述">
            <a:extLst>
              <a:ext uri="{FF2B5EF4-FFF2-40B4-BE49-F238E27FC236}">
                <a16:creationId xmlns:a16="http://schemas.microsoft.com/office/drawing/2014/main" id="{20A3DCA1-F4C2-7010-A4D2-01FC2269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25281" r="24762" b="9224"/>
          <a:stretch/>
        </p:blipFill>
        <p:spPr>
          <a:xfrm rot="5400000">
            <a:off x="1727924" y="5020437"/>
            <a:ext cx="1295050" cy="1008707"/>
          </a:xfrm>
          <a:prstGeom prst="rect">
            <a:avLst/>
          </a:prstGeom>
        </p:spPr>
      </p:pic>
      <p:pic>
        <p:nvPicPr>
          <p:cNvPr id="7" name="圖片 6" descr="一張含有 人的臉孔, 人員, 服裝, 脖子 的圖片&#10;&#10;自動產生的描述">
            <a:extLst>
              <a:ext uri="{FF2B5EF4-FFF2-40B4-BE49-F238E27FC236}">
                <a16:creationId xmlns:a16="http://schemas.microsoft.com/office/drawing/2014/main" id="{804FD98F-3EE5-CE48-8DB9-51FCE9E7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0" y="2586635"/>
            <a:ext cx="661049" cy="661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44FCF-3179-1F66-D811-AADC4FA888EF}"/>
              </a:ext>
            </a:extLst>
          </p:cNvPr>
          <p:cNvSpPr txBox="1"/>
          <p:nvPr/>
        </p:nvSpPr>
        <p:spPr>
          <a:xfrm>
            <a:off x="1302877" y="2049281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BF619F-4C60-1450-0748-74F26D50A9A9}"/>
              </a:ext>
            </a:extLst>
          </p:cNvPr>
          <p:cNvSpPr txBox="1"/>
          <p:nvPr/>
        </p:nvSpPr>
        <p:spPr>
          <a:xfrm>
            <a:off x="1456815" y="4439388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我被掃描的照片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7BD5F1-C583-E1F1-4CD7-B1FFAE75B18E}"/>
              </a:ext>
            </a:extLst>
          </p:cNvPr>
          <p:cNvCxnSpPr/>
          <p:nvPr/>
        </p:nvCxnSpPr>
        <p:spPr>
          <a:xfrm>
            <a:off x="3682999" y="3045709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4512423-2F7F-164D-69DE-F390AD6E83EC}"/>
              </a:ext>
            </a:extLst>
          </p:cNvPr>
          <p:cNvCxnSpPr>
            <a:cxnSpLocks/>
          </p:cNvCxnSpPr>
          <p:nvPr/>
        </p:nvCxnSpPr>
        <p:spPr>
          <a:xfrm flipV="1">
            <a:off x="3682999" y="4628577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 Emoji">
            <a:extLst>
              <a:ext uri="{FF2B5EF4-FFF2-40B4-BE49-F238E27FC236}">
                <a16:creationId xmlns:a16="http://schemas.microsoft.com/office/drawing/2014/main" id="{4660D319-4698-E3C9-04E0-33F329B8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2" y="2692851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Emoji">
            <a:extLst>
              <a:ext uri="{FF2B5EF4-FFF2-40B4-BE49-F238E27FC236}">
                <a16:creationId xmlns:a16="http://schemas.microsoft.com/office/drawing/2014/main" id="{121CDFB8-7DEF-CAC4-A109-314E6D2A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3" y="3339183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Emoji">
            <a:extLst>
              <a:ext uri="{FF2B5EF4-FFF2-40B4-BE49-F238E27FC236}">
                <a16:creationId xmlns:a16="http://schemas.microsoft.com/office/drawing/2014/main" id="{2213439D-0DFD-27F5-CE06-1ACC880F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7" y="3344990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E16FE5-0EB0-0CFD-784C-555B02272D8F}"/>
              </a:ext>
            </a:extLst>
          </p:cNvPr>
          <p:cNvSpPr/>
          <p:nvPr/>
        </p:nvSpPr>
        <p:spPr>
          <a:xfrm>
            <a:off x="5723661" y="4115295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F481B31-ABF9-81EA-CC3C-65395A3AF3CE}"/>
              </a:ext>
            </a:extLst>
          </p:cNvPr>
          <p:cNvCxnSpPr/>
          <p:nvPr/>
        </p:nvCxnSpPr>
        <p:spPr>
          <a:xfrm>
            <a:off x="7951894" y="4456322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FC0E65-5337-549D-BB6E-A0D913AA044D}"/>
              </a:ext>
            </a:extLst>
          </p:cNvPr>
          <p:cNvSpPr txBox="1"/>
          <p:nvPr/>
        </p:nvSpPr>
        <p:spPr>
          <a:xfrm>
            <a:off x="8869256" y="4225489"/>
            <a:ext cx="21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Valid or Invalid</a:t>
            </a:r>
            <a:endParaRPr kumimoji="1"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DD6C8E-A89A-1D6F-7E80-898103961973}"/>
              </a:ext>
            </a:extLst>
          </p:cNvPr>
          <p:cNvSpPr/>
          <p:nvPr/>
        </p:nvSpPr>
        <p:spPr>
          <a:xfrm>
            <a:off x="2375450" y="2595506"/>
            <a:ext cx="661049" cy="66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36DEDD-94D4-C839-3F76-710A4A8A65A0}"/>
              </a:ext>
            </a:extLst>
          </p:cNvPr>
          <p:cNvSpPr/>
          <p:nvPr/>
        </p:nvSpPr>
        <p:spPr>
          <a:xfrm>
            <a:off x="1871095" y="4877265"/>
            <a:ext cx="1008708" cy="129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CD5F2D-8C4B-DE2E-CAD2-40D34633AF57}"/>
              </a:ext>
            </a:extLst>
          </p:cNvPr>
          <p:cNvSpPr txBox="1"/>
          <p:nvPr/>
        </p:nvSpPr>
        <p:spPr>
          <a:xfrm>
            <a:off x="653143" y="1528977"/>
            <a:ext cx="192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以人臉辨識為例</a:t>
            </a:r>
          </a:p>
        </p:txBody>
      </p:sp>
    </p:spTree>
    <p:extLst>
      <p:ext uri="{BB962C8B-B14F-4D97-AF65-F5344CB8AC3E}">
        <p14:creationId xmlns:p14="http://schemas.microsoft.com/office/powerpoint/2010/main" val="3639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Dimensionality Reduction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36672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64328" y="6290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1740322" y="5356202"/>
            <a:ext cx="39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類似於近年的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8F549-4F1F-2DFD-28C5-582AD8EE25E6}"/>
              </a:ext>
            </a:extLst>
          </p:cNvPr>
          <p:cNvSpPr txBox="1"/>
          <p:nvPr/>
        </p:nvSpPr>
        <p:spPr>
          <a:xfrm>
            <a:off x="653143" y="1528977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AutoEncoder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603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3B5D9FD9-137F-0447-7D28-97F03FE3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34" y="2298974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0930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38113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1095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363"/>
            <a:ext cx="824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32EB722B-3FC2-D9F0-2E2D-0ECDB226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</a:t>
            </a:r>
            <a:r>
              <a:rPr lang="zh-TW" altLang="en-US" sz="2400" baseline="30000" dirty="0"/>
              <a:t>。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13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844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671947C0-B3AD-6C76-4F89-8148C3E5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  <p:pic>
        <p:nvPicPr>
          <p:cNvPr id="1026" name="Picture 2" descr="局部有雲">
            <a:extLst>
              <a:ext uri="{FF2B5EF4-FFF2-40B4-BE49-F238E27FC236}">
                <a16:creationId xmlns:a16="http://schemas.microsoft.com/office/drawing/2014/main" id="{551C228A-0DE9-803E-0FFD-74768E7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53" y="2400767"/>
            <a:ext cx="768021" cy="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/>
              <a:t>[Recap] </a:t>
            </a:r>
            <a:r>
              <a:rPr kumimoji="1" lang="zh-TW" altLang="en-US" sz="4000" dirty="0"/>
              <a:t>簡單的類神經網路：</a:t>
            </a:r>
            <a:r>
              <a:rPr kumimoji="1" lang="en-US" altLang="zh-TW" sz="4000" dirty="0"/>
              <a:t>Perceptron (</a:t>
            </a:r>
            <a:r>
              <a:rPr kumimoji="1" lang="zh-TW" altLang="en-US" sz="4000" dirty="0"/>
              <a:t>感知機</a:t>
            </a:r>
            <a:r>
              <a:rPr kumimoji="1" lang="en-US" altLang="zh-TW" sz="4000" dirty="0"/>
              <a:t>)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9BBFB0-78BF-F6AC-3C6F-D69BC9EA738A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CBA7533-71CB-4D71-9167-FD3CE5C47C13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2B97AD2-F7D8-519B-B15E-AE8154E080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227BFB5-6256-6791-10CA-B2D72E15BB30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952370E-B26F-F01C-C256-E68B4D2D0A0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CFBD76C-1CF1-FB47-5E96-745E5EF4C4BD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5E2586B-DA94-27AB-6C03-0FA0483CE79F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F60DAB7-5EF6-47FA-539F-7E89B3498F98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F475E70-D807-529F-00CA-D633C03DFF6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74F4C5B-C335-896E-4978-CFEE1F2CD02A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DA73D16-C399-331B-98AD-025B1645DCE2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7F5D457-4C1C-61E7-3391-A44CD2B14987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208DDE3-DD9A-38A6-14CF-BAEA3990A801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D4A67E7-772C-F78A-A049-5CE8D60CB228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6C49519-D48F-566F-19BB-75E66B898C06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DF981-1BFD-8E93-9881-F998A6026DA7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/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輸入</a:t>
                </a:r>
                <a:endParaRPr lang="en-US" altLang="zh-TW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權重值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blipFill>
                <a:blip r:embed="rId12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/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/>
                  <a:t>代表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sz="2400" dirty="0"/>
                  <a:t>有多少比例要被傳至下一層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blipFill>
                <a:blip r:embed="rId1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501581-C17F-F371-DF30-16782CF8E38E}"/>
              </a:ext>
            </a:extLst>
          </p:cNvPr>
          <p:cNvCxnSpPr/>
          <p:nvPr/>
        </p:nvCxnSpPr>
        <p:spPr>
          <a:xfrm flipV="1">
            <a:off x="7102955" y="3546642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62915-5CD4-45B4-BDDE-75A12D2DFF65}"/>
              </a:ext>
            </a:extLst>
          </p:cNvPr>
          <p:cNvCxnSpPr/>
          <p:nvPr/>
        </p:nvCxnSpPr>
        <p:spPr>
          <a:xfrm>
            <a:off x="6597858" y="3419866"/>
            <a:ext cx="10276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BA6CE2-75F9-02BA-3DD6-2D22FCB443FA}"/>
              </a:ext>
            </a:extLst>
          </p:cNvPr>
          <p:cNvCxnSpPr>
            <a:cxnSpLocks/>
          </p:cNvCxnSpPr>
          <p:nvPr/>
        </p:nvCxnSpPr>
        <p:spPr>
          <a:xfrm>
            <a:off x="1151680" y="2209037"/>
            <a:ext cx="269239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E790AE-2C19-41FB-53F8-84C730B5A2AD}"/>
              </a:ext>
            </a:extLst>
          </p:cNvPr>
          <p:cNvSpPr txBox="1"/>
          <p:nvPr/>
        </p:nvSpPr>
        <p:spPr>
          <a:xfrm>
            <a:off x="1903475" y="1657418"/>
            <a:ext cx="121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2"/>
                </a:solidFill>
              </a:rPr>
              <a:t>方向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BDDD54D-2711-7FC5-3209-98789B6E4838}"/>
              </a:ext>
            </a:extLst>
          </p:cNvPr>
          <p:cNvCxnSpPr>
            <a:cxnSpLocks/>
          </p:cNvCxnSpPr>
          <p:nvPr/>
        </p:nvCxnSpPr>
        <p:spPr>
          <a:xfrm>
            <a:off x="3887074" y="6075010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D7279A-4403-559D-5A43-E6517E213A38}"/>
              </a:ext>
            </a:extLst>
          </p:cNvPr>
          <p:cNvSpPr txBox="1"/>
          <p:nvPr/>
        </p:nvSpPr>
        <p:spPr>
          <a:xfrm>
            <a:off x="4213085" y="5874955"/>
            <a:ext cx="363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只有經過一層權重值計算</a:t>
            </a:r>
            <a:endParaRPr kumimoji="1"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/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/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/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blipFill>
                <a:blip r:embed="rId16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622429D-7543-6524-2813-9DD81266D0E5}"/>
              </a:ext>
            </a:extLst>
          </p:cNvPr>
          <p:cNvSpPr/>
          <p:nvPr/>
        </p:nvSpPr>
        <p:spPr>
          <a:xfrm>
            <a:off x="8396718" y="4642259"/>
            <a:ext cx="356193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711EE5-8679-D8D4-06F4-519BC788F05E}"/>
              </a:ext>
            </a:extLst>
          </p:cNvPr>
          <p:cNvSpPr txBox="1"/>
          <p:nvPr/>
        </p:nvSpPr>
        <p:spPr>
          <a:xfrm>
            <a:off x="9232804" y="4200156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</a:rPr>
              <a:t>今日重點</a:t>
            </a:r>
          </a:p>
        </p:txBody>
      </p:sp>
    </p:spTree>
    <p:extLst>
      <p:ext uri="{BB962C8B-B14F-4D97-AF65-F5344CB8AC3E}">
        <p14:creationId xmlns:p14="http://schemas.microsoft.com/office/powerpoint/2010/main" val="37142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0" grpId="0"/>
      <p:bldP spid="23" grpId="0"/>
      <p:bldP spid="24" grpId="0"/>
      <p:bldP spid="25" grpId="0"/>
      <p:bldP spid="26" grpId="0"/>
      <p:bldP spid="6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117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2425"/>
              </p:ext>
            </p:extLst>
          </p:nvPr>
        </p:nvGraphicFramePr>
        <p:xfrm>
          <a:off x="2032000" y="413848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973118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Area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City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Num of Rooms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House Age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Price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Taoyuan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10</a:t>
                      </a:r>
                      <a:endParaRPr lang="zh-TW" altLang="en-US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898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different features (Tabular data)</a:t>
            </a:r>
            <a:endParaRPr kumimoji="1" lang="zh-TW" altLang="en-US" sz="2400" dirty="0"/>
          </a:p>
        </p:txBody>
      </p:sp>
      <p:pic>
        <p:nvPicPr>
          <p:cNvPr id="14" name="圖形 13" descr="首頁 以實心填滿">
            <a:extLst>
              <a:ext uri="{FF2B5EF4-FFF2-40B4-BE49-F238E27FC236}">
                <a16:creationId xmlns:a16="http://schemas.microsoft.com/office/drawing/2014/main" id="{68CA3E08-8C33-49A3-FF7D-C514A33A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6025" y="2273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is to train a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/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Gradient Descent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梯度下降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)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尋找最佳解</a:t>
                </a:r>
                <a:endParaRPr kumimoji="1" lang="en-US" altLang="zh-TW" sz="20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Back-Propagation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的結果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更新權重值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blipFill>
                <a:blip r:embed="rId3"/>
                <a:stretch>
                  <a:fillRect l="-797" t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/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/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/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/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/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/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/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/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/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blipFill>
                <a:blip r:embed="rId14"/>
                <a:stretch>
                  <a:fillRect l="-2564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/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741E22C-9326-9D94-616D-05486505B81D}"/>
                  </a:ext>
                </a:extLst>
              </p:cNvPr>
              <p:cNvSpPr txBox="1"/>
              <p:nvPr/>
            </p:nvSpPr>
            <p:spPr>
              <a:xfrm>
                <a:off x="3902264" y="370007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741E22C-9326-9D94-616D-05486505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64" y="3700076"/>
                <a:ext cx="779339" cy="4135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71EBAF-A7B7-FD45-C16F-6CDC18147AA6}"/>
                  </a:ext>
                </a:extLst>
              </p:cNvPr>
              <p:cNvSpPr txBox="1"/>
              <p:nvPr/>
            </p:nvSpPr>
            <p:spPr>
              <a:xfrm>
                <a:off x="3902264" y="252642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71EBAF-A7B7-FD45-C16F-6CDC18147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64" y="2526420"/>
                <a:ext cx="779339" cy="41351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56" grpId="0"/>
      <p:bldP spid="5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B7BB1-2C0A-2207-6D94-714D3E28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 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線性迴歸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F384E-8526-2E9B-A90F-B0D0BA6B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13501B2-27A9-CF2E-AA12-F0DA8EEA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1832110"/>
            <a:ext cx="6596216" cy="43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409FB9-54AD-AA7D-6048-852B11EF8200}"/>
              </a:ext>
            </a:extLst>
          </p:cNvPr>
          <p:cNvSpPr txBox="1"/>
          <p:nvPr/>
        </p:nvSpPr>
        <p:spPr>
          <a:xfrm>
            <a:off x="4054186" y="6355033"/>
            <a:ext cx="4083627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/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blipFill>
                <a:blip r:embed="rId3"/>
                <a:stretch>
                  <a:fillRect t="-157576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/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紅線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為直線方程式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TW" sz="20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blipFill>
                <a:blip r:embed="rId4"/>
                <a:stretch>
                  <a:fillRect l="-1661" t="-909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A4F7552-B847-C664-F677-96C748539342}"/>
              </a:ext>
            </a:extLst>
          </p:cNvPr>
          <p:cNvSpPr txBox="1"/>
          <p:nvPr/>
        </p:nvSpPr>
        <p:spPr>
          <a:xfrm>
            <a:off x="7479443" y="5017153"/>
            <a:ext cx="3955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紅線代表可以使所有藍色點的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代入直線方程式後得到的線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E1227C-0B77-77CD-47E7-92A180E18FA6}"/>
              </a:ext>
            </a:extLst>
          </p:cNvPr>
          <p:cNvSpPr txBox="1"/>
          <p:nvPr/>
        </p:nvSpPr>
        <p:spPr>
          <a:xfrm>
            <a:off x="7460737" y="3086718"/>
            <a:ext cx="39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通常透過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均方誤差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擬合資料</a:t>
            </a:r>
          </a:p>
        </p:txBody>
      </p:sp>
    </p:spTree>
    <p:extLst>
      <p:ext uri="{BB962C8B-B14F-4D97-AF65-F5344CB8AC3E}">
        <p14:creationId xmlns:p14="http://schemas.microsoft.com/office/powerpoint/2010/main" val="3169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叫做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8497E-D21D-AA1E-6559-41DE0584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2317"/>
            <a:ext cx="8763000" cy="4057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1AE452-E9CB-8804-E126-2B09767440D5}"/>
              </a:ext>
            </a:extLst>
          </p:cNvPr>
          <p:cNvSpPr txBox="1"/>
          <p:nvPr/>
        </p:nvSpPr>
        <p:spPr>
          <a:xfrm>
            <a:off x="1889759" y="6156960"/>
            <a:ext cx="872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stats.stackexchange.com</a:t>
            </a:r>
            <a:r>
              <a:rPr kumimoji="1" lang="en" altLang="zh-TW" sz="1400" dirty="0"/>
              <a:t>/questions/11087/why-are-regression-problems-called-regression-problems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93715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5750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/>
              <a:t>Math Warning!!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336602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20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2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068349" y="4298673"/>
            <a:ext cx="212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068347" y="5077933"/>
            <a:ext cx="270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/>
              <p:nvPr/>
            </p:nvSpPr>
            <p:spPr>
              <a:xfrm>
                <a:off x="722810" y="2068677"/>
                <a:ext cx="20290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068677"/>
                <a:ext cx="2029097" cy="461665"/>
              </a:xfrm>
              <a:prstGeom prst="rect">
                <a:avLst/>
              </a:prstGeom>
              <a:blipFill>
                <a:blip r:embed="rId2"/>
                <a:stretch>
                  <a:fillRect l="-1250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/>
              <p:nvPr/>
            </p:nvSpPr>
            <p:spPr>
              <a:xfrm>
                <a:off x="722810" y="2880393"/>
                <a:ext cx="27867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Slope (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:r>
                  <a:rPr lang="en-US" altLang="zh-TW" sz="2400" dirty="0"/>
                  <a:t>)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880393"/>
                <a:ext cx="2786744" cy="461665"/>
              </a:xfrm>
              <a:prstGeom prst="rect">
                <a:avLst/>
              </a:prstGeom>
              <a:blipFill>
                <a:blip r:embed="rId3"/>
                <a:stretch>
                  <a:fillRect l="-3636" t="-13514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AD8632-3737-5716-BEFF-133DA5DD89EB}"/>
              </a:ext>
            </a:extLst>
          </p:cNvPr>
          <p:cNvCxnSpPr/>
          <p:nvPr/>
        </p:nvCxnSpPr>
        <p:spPr>
          <a:xfrm flipV="1">
            <a:off x="3823782" y="243768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A71B231-55A1-2345-7B59-B1894F38BC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7995" y="395189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/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/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A21DA0B-0B1E-275E-C7BC-617F717A7BF2}"/>
              </a:ext>
            </a:extLst>
          </p:cNvPr>
          <p:cNvCxnSpPr>
            <a:cxnSpLocks/>
          </p:cNvCxnSpPr>
          <p:nvPr/>
        </p:nvCxnSpPr>
        <p:spPr>
          <a:xfrm flipV="1">
            <a:off x="3823782" y="2600253"/>
            <a:ext cx="2889013" cy="2468148"/>
          </a:xfrm>
          <a:prstGeom prst="straightConnector1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585E81A-E2AC-7B90-7933-4E196BB1431C}"/>
              </a:ext>
            </a:extLst>
          </p:cNvPr>
          <p:cNvCxnSpPr/>
          <p:nvPr/>
        </p:nvCxnSpPr>
        <p:spPr>
          <a:xfrm>
            <a:off x="4746171" y="4275908"/>
            <a:ext cx="1227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AED95CE-A799-CFB4-587F-849D658C5BA9}"/>
              </a:ext>
            </a:extLst>
          </p:cNvPr>
          <p:cNvCxnSpPr>
            <a:cxnSpLocks/>
          </p:cNvCxnSpPr>
          <p:nvPr/>
        </p:nvCxnSpPr>
        <p:spPr>
          <a:xfrm>
            <a:off x="6026330" y="3217098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/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/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8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/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/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/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/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blipFill>
                <a:blip r:embed="rId12"/>
                <a:stretch>
                  <a:fillRect r="-24167"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3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FAA2C-CC9D-B71B-BD98-490BD995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Matrix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矩陣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7FC5F-8579-74DB-33CA-C608AD9F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1ABB37-5EBB-C168-6DAE-3CCC0DC5E577}"/>
              </a:ext>
            </a:extLst>
          </p:cNvPr>
          <p:cNvSpPr txBox="1"/>
          <p:nvPr/>
        </p:nvSpPr>
        <p:spPr>
          <a:xfrm>
            <a:off x="653143" y="1800821"/>
            <a:ext cx="1077288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矩陣：矩形</a:t>
            </a:r>
            <a:r>
              <a:rPr kumimoji="1" lang="zh-TW" altLang="en-US" sz="2400" b="1" dirty="0"/>
              <a:t>陣列</a:t>
            </a:r>
            <a:endParaRPr kumimoji="1" lang="en-US" altLang="zh-TW" sz="24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0070C0"/>
                </a:solidFill>
              </a:rPr>
              <a:t>M </a:t>
            </a:r>
            <a:r>
              <a:rPr kumimoji="1" lang="zh-TW" altLang="en-US" sz="2400" dirty="0">
                <a:solidFill>
                  <a:srgbClr val="0070C0"/>
                </a:solidFill>
              </a:rPr>
              <a:t>個</a:t>
            </a:r>
            <a:r>
              <a:rPr kumimoji="1" lang="en-US" altLang="zh-TW" sz="2400" dirty="0">
                <a:solidFill>
                  <a:srgbClr val="0070C0"/>
                </a:solidFill>
              </a:rPr>
              <a:t> rows (</a:t>
            </a:r>
            <a:r>
              <a:rPr kumimoji="1" lang="zh-TW" altLang="en-US" sz="2400" dirty="0">
                <a:solidFill>
                  <a:srgbClr val="0070C0"/>
                </a:solidFill>
              </a:rPr>
              <a:t>列</a:t>
            </a:r>
            <a:r>
              <a:rPr kumimoji="1" lang="en-US" altLang="zh-TW" sz="2400" dirty="0">
                <a:solidFill>
                  <a:srgbClr val="0070C0"/>
                </a:solidFill>
              </a:rPr>
              <a:t>) </a:t>
            </a:r>
            <a:r>
              <a:rPr kumimoji="1" lang="en-US" altLang="zh-TW" sz="2400" dirty="0"/>
              <a:t>x </a:t>
            </a:r>
            <a:r>
              <a:rPr kumimoji="1" lang="en-US" altLang="zh-TW" sz="2400" dirty="0">
                <a:solidFill>
                  <a:srgbClr val="FF0000"/>
                </a:solidFill>
              </a:rPr>
              <a:t>n </a:t>
            </a:r>
            <a:r>
              <a:rPr kumimoji="1" lang="zh-TW" altLang="en-US" sz="2400" dirty="0">
                <a:solidFill>
                  <a:srgbClr val="FF0000"/>
                </a:solidFill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</a:rPr>
              <a:t>columns (</a:t>
            </a:r>
            <a:r>
              <a:rPr kumimoji="1" lang="zh-TW" altLang="en-US" sz="2400" dirty="0">
                <a:solidFill>
                  <a:srgbClr val="FF0000"/>
                </a:solidFill>
              </a:rPr>
              <a:t>行</a:t>
            </a:r>
            <a:r>
              <a:rPr kumimoji="1" lang="en-US" altLang="zh-TW" sz="2400" dirty="0">
                <a:solidFill>
                  <a:srgbClr val="FF0000"/>
                </a:solidFill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</a:t>
            </a:r>
            <a:r>
              <a:rPr kumimoji="1" lang="zh-TW" altLang="en-US" sz="2400" dirty="0"/>
              <a:t>程式中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矩陣形狀為：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0070C0"/>
                </a:solidFill>
              </a:rPr>
              <a:t>m</a:t>
            </a:r>
            <a:r>
              <a:rPr kumimoji="1" lang="en-US" altLang="zh-TW" sz="2400" dirty="0"/>
              <a:t>, </a:t>
            </a:r>
            <a:r>
              <a:rPr kumimoji="1" lang="en-US" altLang="zh-TW" sz="2400" dirty="0">
                <a:solidFill>
                  <a:srgbClr val="FF0000"/>
                </a:solidFill>
              </a:rPr>
              <a:t>n</a:t>
            </a:r>
            <a:r>
              <a:rPr kumimoji="1" lang="en-US" altLang="zh-TW" sz="2400" dirty="0"/>
              <a:t>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矩陣形狀又稱</a:t>
            </a:r>
            <a:r>
              <a:rPr kumimoji="1" lang="en-US" altLang="zh-TW" sz="2400" dirty="0"/>
              <a:t>shape, size</a:t>
            </a:r>
            <a:endParaRPr kumimoji="1" lang="zh-TW" alt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3303E2-4F2B-1D2C-5F38-F7A9EDF95FA5}"/>
                  </a:ext>
                </a:extLst>
              </p:cNvPr>
              <p:cNvSpPr txBox="1"/>
              <p:nvPr/>
            </p:nvSpPr>
            <p:spPr>
              <a:xfrm>
                <a:off x="6842461" y="3933182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3303E2-4F2B-1D2C-5F38-F7A9EDF9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61" y="3933182"/>
                <a:ext cx="4651115" cy="1802866"/>
              </a:xfrm>
              <a:prstGeom prst="rect">
                <a:avLst/>
              </a:prstGeom>
              <a:blipFill>
                <a:blip r:embed="rId3"/>
                <a:stretch>
                  <a:fillRect t="-1399" b="-69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799D80C-A58D-E92A-7136-84DAED61602A}"/>
              </a:ext>
            </a:extLst>
          </p:cNvPr>
          <p:cNvSpPr txBox="1"/>
          <p:nvPr/>
        </p:nvSpPr>
        <p:spPr>
          <a:xfrm>
            <a:off x="6370668" y="4653475"/>
            <a:ext cx="9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rows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E7BBB7-B2C5-4C7B-A3B9-8EFD347C72B3}"/>
              </a:ext>
            </a:extLst>
          </p:cNvPr>
          <p:cNvSpPr txBox="1"/>
          <p:nvPr/>
        </p:nvSpPr>
        <p:spPr>
          <a:xfrm>
            <a:off x="8404245" y="3458184"/>
            <a:ext cx="152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columns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67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2537E-7C4E-C2B5-5294-856E009088D0}"/>
              </a:ext>
            </a:extLst>
          </p:cNvPr>
          <p:cNvSpPr txBox="1"/>
          <p:nvPr/>
        </p:nvSpPr>
        <p:spPr>
          <a:xfrm>
            <a:off x="7544344" y="5077602"/>
            <a:ext cx="32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等於一次導函數的值，也就是斜率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49B01-2C9E-E69A-F164-60ED32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計算導數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D9D2F-0310-BAA9-948B-52AB810F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/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/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/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/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𝑥h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/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/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C01875-5C78-5839-B8D2-0A697DF68FD6}"/>
              </a:ext>
            </a:extLst>
          </p:cNvPr>
          <p:cNvSpPr txBox="1"/>
          <p:nvPr/>
        </p:nvSpPr>
        <p:spPr>
          <a:xfrm>
            <a:off x="5010912" y="5619308"/>
            <a:ext cx="151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0)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2EF8FB-6C97-821F-F6E9-FCCE4CDB954E}"/>
              </a:ext>
            </a:extLst>
          </p:cNvPr>
          <p:cNvSpPr txBox="1"/>
          <p:nvPr/>
        </p:nvSpPr>
        <p:spPr>
          <a:xfrm>
            <a:off x="894724" y="6428845"/>
            <a:ext cx="303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謝謝陳冠甫老師找出公式錯誤</a:t>
            </a:r>
          </a:p>
        </p:txBody>
      </p:sp>
    </p:spTree>
    <p:extLst>
      <p:ext uri="{BB962C8B-B14F-4D97-AF65-F5344CB8AC3E}">
        <p14:creationId xmlns:p14="http://schemas.microsoft.com/office/powerpoint/2010/main" val="2973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0C42C-51C1-9026-EC71-B23E52F5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物理意義</a:t>
            </a:r>
            <a:r>
              <a:rPr kumimoji="1" lang="en-US" altLang="zh-TW" dirty="0"/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832B84-0C44-067F-D839-E8768CC0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5853-991D-2C30-848E-6C8594E9546A}"/>
              </a:ext>
            </a:extLst>
          </p:cNvPr>
          <p:cNvSpPr txBox="1"/>
          <p:nvPr/>
        </p:nvSpPr>
        <p:spPr>
          <a:xfrm>
            <a:off x="653144" y="3274660"/>
            <a:ext cx="10918370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有一跑者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分鐘內跑了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2km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，請問這個人一秒鐘跑多少公里？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距離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一秒鐘可以被想成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因此，梯度代表在極短情況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這裡用時間舉例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變化量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/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95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2C82E50-F9DE-7937-5F4A-9FE8E5A156B5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1C6E74E-95E3-5C6E-5FF0-F5E2DFBB8BF0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65492BD-45BB-FD0B-DB31-1E69D42C2254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30F133-04A5-1005-53E2-388BFD5C120D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72B0E8D-5D5C-A57B-0EAA-74890EB2C50F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2A4126-BE76-A3B2-5AE7-295463BAE192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ECF9DF7-07FE-527A-DFE4-01EA58297D98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2961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/>
              <p:nvPr/>
            </p:nvSpPr>
            <p:spPr>
              <a:xfrm>
                <a:off x="5319253" y="4071813"/>
                <a:ext cx="2412274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53" y="4071813"/>
                <a:ext cx="2412274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5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9563A33-428E-B114-E90F-8B98585ECC28}"/>
              </a:ext>
            </a:extLst>
          </p:cNvPr>
          <p:cNvSpPr txBox="1"/>
          <p:nvPr/>
        </p:nvSpPr>
        <p:spPr>
          <a:xfrm>
            <a:off x="2644879" y="4150031"/>
            <a:ext cx="267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Objective function</a:t>
            </a:r>
          </a:p>
          <a:p>
            <a:r>
              <a:rPr kumimoji="1" lang="en-US" altLang="zh-TW" sz="2000" dirty="0"/>
              <a:t>(example):</a:t>
            </a:r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Gradient descent: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5636261"/>
                <a:ext cx="88761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400" dirty="0"/>
                  <a:t>used for gradient descent.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5636261"/>
                <a:ext cx="8876185" cy="461665"/>
              </a:xfrm>
              <a:prstGeom prst="rect">
                <a:avLst/>
              </a:prstGeom>
              <a:blipFill>
                <a:blip r:embed="rId6"/>
                <a:stretch>
                  <a:fillRect l="-143" t="-13514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120A-C60F-08A3-F405-1C9B95D1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“Function” we‘re going to train?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5048D-6AAD-110D-54CD-E3D6EF63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4079A6-14A9-7CFC-8D8D-46FFAB144D31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Function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/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/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/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假設模型的輸出是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blipFill>
                <a:blip r:embed="rId4"/>
                <a:stretch>
                  <a:fillRect l="-1938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/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blipFill>
                <a:blip r:embed="rId5"/>
                <a:stretch>
                  <a:fillRect l="-13978" t="-105682" b="-16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B5B86BD-07D3-3855-5C5B-EEDE3A242A1B}"/>
              </a:ext>
            </a:extLst>
          </p:cNvPr>
          <p:cNvCxnSpPr>
            <a:cxnSpLocks/>
          </p:cNvCxnSpPr>
          <p:nvPr/>
        </p:nvCxnSpPr>
        <p:spPr>
          <a:xfrm>
            <a:off x="6872748" y="4886632"/>
            <a:ext cx="113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C51D1C-DAD1-C999-8311-9997A3DFB4C6}"/>
              </a:ext>
            </a:extLst>
          </p:cNvPr>
          <p:cNvSpPr/>
          <p:nvPr/>
        </p:nvSpPr>
        <p:spPr>
          <a:xfrm>
            <a:off x="4945625" y="4125612"/>
            <a:ext cx="4975123" cy="136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D459D-66D6-B9F8-9FFA-0EFD14B0ABC3}"/>
              </a:ext>
            </a:extLst>
          </p:cNvPr>
          <p:cNvSpPr txBox="1"/>
          <p:nvPr/>
        </p:nvSpPr>
        <p:spPr>
          <a:xfrm>
            <a:off x="2069691" y="4603743"/>
            <a:ext cx="288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我們要訓練的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梯度主要是提供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要修正的「方向」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正號或負號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讓參數的值改變最後順利走到最低點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5197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很大的話，表示該位置還在非常陡峭的位置，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在這時候參數的值確實需要改變多一點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10252498" y="2926651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002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很小的話，表示該位置在函數平滑的位置，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在這時候參數的值可能需要改變少一點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7194666" y="416551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792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AD5F6-44B7-AD8B-F2A9-4BA34FFE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0F1181-5675-7A18-574B-5159F07D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FF4BA3-E9FD-26B2-8421-F38F0171F031}"/>
              </a:ext>
            </a:extLst>
          </p:cNvPr>
          <p:cNvSpPr txBox="1"/>
          <p:nvPr/>
        </p:nvSpPr>
        <p:spPr>
          <a:xfrm>
            <a:off x="653143" y="1800821"/>
            <a:ext cx="10772881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假設有兩矩陣</a:t>
            </a:r>
            <a:r>
              <a:rPr kumimoji="1" lang="en-US" altLang="zh-TW" sz="2400" dirty="0"/>
              <a:t>A</a:t>
            </a:r>
            <a:r>
              <a:rPr kumimoji="1" lang="zh-TW" altLang="en-US" sz="2400" dirty="0"/>
              <a:t>和</a:t>
            </a:r>
            <a:r>
              <a:rPr kumimoji="1" lang="en-US" altLang="zh-TW" sz="2400" dirty="0"/>
              <a:t>B</a:t>
            </a:r>
            <a:r>
              <a:rPr kumimoji="1" lang="zh-TW" altLang="en-US" sz="2400" dirty="0"/>
              <a:t>，形狀分別為</a:t>
            </a:r>
            <a:r>
              <a:rPr kumimoji="1" lang="en-US" altLang="zh-TW" sz="2400" dirty="0"/>
              <a:t> (m, n) </a:t>
            </a:r>
            <a:r>
              <a:rPr kumimoji="1" lang="zh-TW" altLang="en-US" sz="2400" dirty="0"/>
              <a:t>跟</a:t>
            </a:r>
            <a:r>
              <a:rPr kumimoji="1" lang="en-US" altLang="zh-TW" sz="2400" dirty="0"/>
              <a:t> (</a:t>
            </a:r>
            <a:r>
              <a:rPr kumimoji="1" lang="en-US" altLang="zh-TW" sz="2400" dirty="0" err="1"/>
              <a:t>n,p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，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539C39-0269-A6C4-447F-69213A66D695}"/>
                  </a:ext>
                </a:extLst>
              </p:cNvPr>
              <p:cNvSpPr txBox="1"/>
              <p:nvPr/>
            </p:nvSpPr>
            <p:spPr>
              <a:xfrm>
                <a:off x="653143" y="2604329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539C39-0269-A6C4-447F-69213A66D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604329"/>
                <a:ext cx="4651115" cy="1802866"/>
              </a:xfrm>
              <a:prstGeom prst="rect">
                <a:avLst/>
              </a:prstGeom>
              <a:blipFill>
                <a:blip r:embed="rId3"/>
                <a:stretch>
                  <a:fillRect t="-694"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D97AD9-BF66-D6C7-0A3B-B7D0F1D38453}"/>
                  </a:ext>
                </a:extLst>
              </p:cNvPr>
              <p:cNvSpPr txBox="1"/>
              <p:nvPr/>
            </p:nvSpPr>
            <p:spPr>
              <a:xfrm>
                <a:off x="5212173" y="2532707"/>
                <a:ext cx="4651115" cy="1946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D97AD9-BF66-D6C7-0A3B-B7D0F1D38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73" y="2532707"/>
                <a:ext cx="4651115" cy="1946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1C5168-4C75-EB3E-A757-6FB80A58FC2E}"/>
                  </a:ext>
                </a:extLst>
              </p:cNvPr>
              <p:cNvSpPr txBox="1"/>
              <p:nvPr/>
            </p:nvSpPr>
            <p:spPr>
              <a:xfrm>
                <a:off x="1035993" y="4684506"/>
                <a:ext cx="8983495" cy="1845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zh-TW" altLang="en-US" sz="2400" dirty="0"/>
                  <a:t>則</a:t>
                </a:r>
                <a:r>
                  <a:rPr kumimoji="1" lang="en-US" altLang="zh-TW" sz="2400" dirty="0"/>
                  <a:t> AB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TW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1C5168-4C75-EB3E-A757-6FB80A58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93" y="4684506"/>
                <a:ext cx="8983495" cy="1845890"/>
              </a:xfrm>
              <a:prstGeom prst="rect">
                <a:avLst/>
              </a:prstGeom>
              <a:blipFill>
                <a:blip r:embed="rId5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7F2800D-0CE0-BD3C-F41A-7610BCA8E5D2}"/>
              </a:ext>
            </a:extLst>
          </p:cNvPr>
          <p:cNvSpPr/>
          <p:nvPr/>
        </p:nvSpPr>
        <p:spPr>
          <a:xfrm>
            <a:off x="1035993" y="2617583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8BFF29-11E8-D6F1-0D82-37D50674614C}"/>
              </a:ext>
            </a:extLst>
          </p:cNvPr>
          <p:cNvSpPr/>
          <p:nvPr/>
        </p:nvSpPr>
        <p:spPr>
          <a:xfrm rot="5400000">
            <a:off x="5232114" y="3212855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61D3A-D2AA-7858-40A3-3FE4FFCFE649}"/>
              </a:ext>
            </a:extLst>
          </p:cNvPr>
          <p:cNvSpPr/>
          <p:nvPr/>
        </p:nvSpPr>
        <p:spPr>
          <a:xfrm>
            <a:off x="1035993" y="3085216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3091A0-33D9-373A-4B97-C4F9D42E2E8B}"/>
              </a:ext>
            </a:extLst>
          </p:cNvPr>
          <p:cNvSpPr/>
          <p:nvPr/>
        </p:nvSpPr>
        <p:spPr>
          <a:xfrm rot="5400000">
            <a:off x="6146817" y="3212854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83F8C4-91D5-8B5C-E918-8C022BE60022}"/>
              </a:ext>
            </a:extLst>
          </p:cNvPr>
          <p:cNvSpPr/>
          <p:nvPr/>
        </p:nvSpPr>
        <p:spPr>
          <a:xfrm rot="5400000">
            <a:off x="7816731" y="3212853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503002-2D19-F8C5-B8B2-2B610D88EC34}"/>
              </a:ext>
            </a:extLst>
          </p:cNvPr>
          <p:cNvSpPr/>
          <p:nvPr/>
        </p:nvSpPr>
        <p:spPr>
          <a:xfrm>
            <a:off x="1035993" y="3940902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146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1002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流程推導</a:t>
            </a:r>
          </a:p>
        </p:txBody>
      </p:sp>
    </p:spTree>
    <p:extLst>
      <p:ext uri="{BB962C8B-B14F-4D97-AF65-F5344CB8AC3E}">
        <p14:creationId xmlns:p14="http://schemas.microsoft.com/office/powerpoint/2010/main" val="5707303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518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37975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7E7CB-9364-E75E-9D1D-17E203C6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generalized power rule for derivatives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9EA18-5126-C182-D474-BAF520C6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/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blipFill>
                <a:blip r:embed="rId2"/>
                <a:stretch>
                  <a:fillRect l="-3704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/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r>
                  <a:rPr lang="en-US" altLang="zh-TW" sz="2800" dirty="0">
                    <a:effectLst/>
                  </a:rPr>
                  <a:t>is </a:t>
                </a:r>
                <a:r>
                  <a:rPr lang="en-US" altLang="zh-TW" sz="2800" dirty="0">
                    <a:solidFill>
                      <a:srgbClr val="FF0000"/>
                    </a:solidFill>
                    <a:effectLst/>
                  </a:rPr>
                  <a:t>differentiable</a:t>
                </a:r>
                <a:r>
                  <a:rPr lang="en-US" altLang="zh-TW" sz="2800" dirty="0">
                    <a:effectLst/>
                  </a:rPr>
                  <a:t>.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blipFill>
                <a:blip r:embed="rId3"/>
                <a:stretch>
                  <a:fillRect l="-2817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852E9D-269C-54E4-9B83-CF2B4C42729E}"/>
              </a:ext>
            </a:extLst>
          </p:cNvPr>
          <p:cNvSpPr txBox="1"/>
          <p:nvPr/>
        </p:nvSpPr>
        <p:spPr>
          <a:xfrm>
            <a:off x="1230381" y="3039869"/>
            <a:ext cx="169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Then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/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CE0D31-1CB3-7417-B3EE-56DDAB119EE7}"/>
              </a:ext>
            </a:extLst>
          </p:cNvPr>
          <p:cNvSpPr txBox="1"/>
          <p:nvPr/>
        </p:nvSpPr>
        <p:spPr>
          <a:xfrm>
            <a:off x="1003107" y="6317246"/>
            <a:ext cx="1018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證明</a:t>
            </a:r>
            <a:r>
              <a:rPr kumimoji="1" lang="zh-TW" altLang="en-US" dirty="0"/>
              <a:t>：</a:t>
            </a:r>
            <a:r>
              <a:rPr kumimoji="1" lang="en" altLang="zh-TW" dirty="0"/>
              <a:t> http://</a:t>
            </a:r>
            <a:r>
              <a:rPr kumimoji="1" lang="en" altLang="zh-TW" dirty="0" err="1"/>
              <a:t>www.math.ncu.edu.tw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yu</a:t>
            </a:r>
            <a:r>
              <a:rPr kumimoji="1" lang="en" altLang="zh-TW" dirty="0"/>
              <a:t>/ecocal95/boards/lec12_c_95.pdf</a:t>
            </a:r>
            <a:r>
              <a:rPr kumimoji="1" lang="zh-TW" altLang="en-US" dirty="0"/>
              <a:t> </a:t>
            </a:r>
            <a:r>
              <a:rPr kumimoji="1" lang="en-US" altLang="zh-TW" dirty="0"/>
              <a:t>(from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中央大學數學系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/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/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blipFill>
                <a:blip r:embed="rId6"/>
                <a:stretch>
                  <a:fillRect t="-153731" b="-2298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82058ED-0B8D-3C26-4F1B-E0FDC87B34EF}"/>
              </a:ext>
            </a:extLst>
          </p:cNvPr>
          <p:cNvSpPr/>
          <p:nvPr/>
        </p:nvSpPr>
        <p:spPr>
          <a:xfrm>
            <a:off x="5112904" y="4072089"/>
            <a:ext cx="5500051" cy="178947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971094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971094" cy="586827"/>
              </a:xfrm>
              <a:prstGeom prst="rect">
                <a:avLst/>
              </a:prstGeom>
              <a:blipFill>
                <a:blip r:embed="rId6"/>
                <a:stretch>
                  <a:fillRect l="-954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356F-129E-03B3-4AB5-46CA3961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impact of a Learning 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90564-C34D-8068-67FD-C74B6A3F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9A7C808E-82EC-47E2-47FB-4B20169C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44" y="2108820"/>
            <a:ext cx="9778511" cy="379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3234A-090B-90B8-383C-43CFEBFCF254}"/>
              </a:ext>
            </a:extLst>
          </p:cNvPr>
          <p:cNvSpPr txBox="1"/>
          <p:nvPr/>
        </p:nvSpPr>
        <p:spPr>
          <a:xfrm>
            <a:off x="2965938" y="6246283"/>
            <a:ext cx="6260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www.jeremyjordan.me</a:t>
            </a:r>
            <a:r>
              <a:rPr kumimoji="1" lang="en-US" altLang="zh-TW" sz="1600" dirty="0"/>
              <a:t>/</a:t>
            </a:r>
            <a:r>
              <a:rPr kumimoji="1" lang="en-US" altLang="zh-TW" sz="1600" dirty="0" err="1"/>
              <a:t>nn</a:t>
            </a:r>
            <a:r>
              <a:rPr kumimoji="1" lang="en-US" altLang="zh-TW" sz="1600" dirty="0"/>
              <a:t>-learning-rate/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70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99E1B-1D02-CCE9-0D4C-2B83663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choose the best learning rate?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0CF07-4BB6-CCC0-815D-108ABC2B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DED88-8239-AC98-6B14-979730F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5" y="1756029"/>
            <a:ext cx="6383594" cy="22704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C444EF-48BF-7D17-3CFD-E45D541ABDD1}"/>
              </a:ext>
            </a:extLst>
          </p:cNvPr>
          <p:cNvSpPr txBox="1"/>
          <p:nvPr/>
        </p:nvSpPr>
        <p:spPr>
          <a:xfrm>
            <a:off x="3541192" y="6295985"/>
            <a:ext cx="514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source:</a:t>
            </a:r>
            <a:r>
              <a:rPr kumimoji="1" lang="zh-TW" altLang="en-US" sz="1400" dirty="0"/>
              <a:t> </a:t>
            </a:r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x.com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karpathy</a:t>
            </a:r>
            <a:r>
              <a:rPr kumimoji="1" lang="en" altLang="zh-TW" sz="1400" dirty="0"/>
              <a:t>/status/801621764144971776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58F06-C796-54DB-E9D9-EFFEACA1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4314876"/>
            <a:ext cx="7772400" cy="1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24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calcgospel.top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/wp-content/uploads/2020/06/02-01-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微分的定義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.pdf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402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gradient descent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Deep Learning Book Chapter 4.3: Gradient-Based Optimization</a:t>
            </a:r>
          </a:p>
          <a:p>
            <a:pPr lvl="1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www.deeplearningbook.org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/contents/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numerical.html</a:t>
            </a:r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www.youtube.com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watch?v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=fegAeph9UaA</a:t>
            </a: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speech.ee.ntu.edu.tw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/~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tlkagk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/courses/ML_2016/Lecture/Regression%20(v6).pdf</a:t>
            </a:r>
          </a:p>
          <a:p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32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24F05-14E8-BD24-89E4-D5A71683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9EAF1-559E-4829-800D-C6CDF3B8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244378-700A-2D16-ACEB-E75D049A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7032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7BDA-BD1A-5FAB-C9A9-6D2E0ECBF367}"/>
              </a:ext>
            </a:extLst>
          </p:cNvPr>
          <p:cNvSpPr txBox="1"/>
          <p:nvPr/>
        </p:nvSpPr>
        <p:spPr>
          <a:xfrm>
            <a:off x="1147864" y="5998032"/>
            <a:ext cx="441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/>
              <a:t>矩陣乘法</a:t>
            </a:r>
            <a:r>
              <a:rPr kumimoji="1" lang="en-US" altLang="zh-TW" sz="1400" dirty="0"/>
              <a:t>#/</a:t>
            </a:r>
            <a:r>
              <a:rPr kumimoji="1" lang="en" altLang="zh-TW" sz="1400" dirty="0"/>
              <a:t>media/</a:t>
            </a:r>
            <a:r>
              <a:rPr kumimoji="1" lang="en" altLang="zh-TW" sz="1400" dirty="0" err="1"/>
              <a:t>File:Matrix_multiplication_diagram.svg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3A6A94-224F-46E5-9EB6-7515F74187D0}"/>
                  </a:ext>
                </a:extLst>
              </p:cNvPr>
              <p:cNvSpPr txBox="1"/>
              <p:nvPr/>
            </p:nvSpPr>
            <p:spPr>
              <a:xfrm>
                <a:off x="5257800" y="3999568"/>
                <a:ext cx="335280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3A6A94-224F-46E5-9EB6-7515F741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800" y="3999568"/>
                <a:ext cx="3352800" cy="810799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01E8DE9-53D3-28B6-C355-ECF05BD88116}"/>
                  </a:ext>
                </a:extLst>
              </p:cNvPr>
              <p:cNvSpPr txBox="1"/>
              <p:nvPr/>
            </p:nvSpPr>
            <p:spPr>
              <a:xfrm>
                <a:off x="8134350" y="4143357"/>
                <a:ext cx="26289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01E8DE9-53D3-28B6-C355-ECF05BD88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4350" y="4143357"/>
                <a:ext cx="2628900" cy="523220"/>
              </a:xfrm>
              <a:prstGeom prst="rect">
                <a:avLst/>
              </a:prstGeom>
              <a:blipFill>
                <a:blip r:embed="rId4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64BC2E6-370B-EF6A-1A4B-30AB832F3A11}"/>
              </a:ext>
            </a:extLst>
          </p:cNvPr>
          <p:cNvSpPr txBox="1"/>
          <p:nvPr/>
        </p:nvSpPr>
        <p:spPr>
          <a:xfrm>
            <a:off x="5410200" y="3320430"/>
            <a:ext cx="167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Example: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4224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類神經網路：</a:t>
            </a:r>
            <a:r>
              <a:rPr kumimoji="1" lang="en-US" altLang="zh-TW" dirty="0"/>
              <a:t>Perceptron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6EE31-D799-86B4-0ECB-5ADC2A3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71" y="2256467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48384-E2C2-121B-4FD2-C431E3D56829}"/>
              </a:ext>
            </a:extLst>
          </p:cNvPr>
          <p:cNvSpPr txBox="1"/>
          <p:nvPr/>
        </p:nvSpPr>
        <p:spPr>
          <a:xfrm>
            <a:off x="5949573" y="5991224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FB0CFDB-BB21-0438-6AC5-C8F755FCC1F4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0CD010B-3F68-FB44-92AC-BBC578F5A849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309C9D-D739-9353-7DEC-358299EAC598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CDF7E49-2BF9-2A2A-1490-DB9C0B491E3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C8333B-E62D-2CD5-8C1E-E5A92D69820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4DCFE92-6DA6-7458-B7FA-731BB8A0872A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C06AEE3-7859-968E-C261-1550A6542FAB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AFB863C-2408-9E34-1F48-61693178BA1A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D697696-9896-FB5B-8C1A-101970EEB3E1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2C6CF32-ED76-268E-6BFB-5C8A6D3DBED2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892D14E-EF76-D90F-F14F-3407930E8567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C1AEF79-E4E9-90B5-A9DF-0A800DE96783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F009A30-DC33-A624-9B32-FE4A51CE9C05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AC2C1AA-6E8E-A4F6-958B-857251222E54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680BF0B-A8EF-C2C4-0F70-3B47340A3800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A0D1D8-419E-716A-111E-D2458BDCE55F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EE825-C05B-57B2-9B5D-C1870DAD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模型 </a:t>
            </a:r>
            <a:r>
              <a:rPr kumimoji="1" lang="en-US" altLang="zh-TW" dirty="0"/>
              <a:t>(</a:t>
            </a:r>
            <a:r>
              <a:rPr kumimoji="1" lang="zh-TW" altLang="en-US" dirty="0"/>
              <a:t>網路</a:t>
            </a:r>
            <a:r>
              <a:rPr kumimoji="1" lang="en-US" altLang="zh-TW" dirty="0"/>
              <a:t>)</a:t>
            </a:r>
            <a:r>
              <a:rPr kumimoji="1" lang="zh-TW" altLang="en-US" dirty="0"/>
              <a:t> 的輸入是什麼？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74F1AC-9206-E3EF-A180-E8D4A6E4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F61657-F158-53A0-4EDB-FE830FBEAD74}"/>
                  </a:ext>
                </a:extLst>
              </p:cNvPr>
              <p:cNvSpPr txBox="1"/>
              <p:nvPr/>
            </p:nvSpPr>
            <p:spPr>
              <a:xfrm>
                <a:off x="2558143" y="2202934"/>
                <a:ext cx="3048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F61657-F158-53A0-4EDB-FE830FBEA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43" y="2202934"/>
                <a:ext cx="3048000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AFB01C0-A426-CC82-DBE3-E2723E7180ED}"/>
              </a:ext>
            </a:extLst>
          </p:cNvPr>
          <p:cNvCxnSpPr/>
          <p:nvPr/>
        </p:nvCxnSpPr>
        <p:spPr>
          <a:xfrm>
            <a:off x="5816600" y="2578100"/>
            <a:ext cx="157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D880A7-3386-C0D3-5898-813A9E260EBB}"/>
              </a:ext>
            </a:extLst>
          </p:cNvPr>
          <p:cNvSpPr txBox="1"/>
          <p:nvPr/>
        </p:nvSpPr>
        <p:spPr>
          <a:xfrm>
            <a:off x="7601857" y="2326045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某一筆資料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6F7218-8B20-4029-8B5A-CDEBF1279129}"/>
              </a:ext>
            </a:extLst>
          </p:cNvPr>
          <p:cNvSpPr txBox="1"/>
          <p:nvPr/>
        </p:nvSpPr>
        <p:spPr>
          <a:xfrm>
            <a:off x="257084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血壓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BF55B3-24DD-042B-541F-B23D60F08DE9}"/>
              </a:ext>
            </a:extLst>
          </p:cNvPr>
          <p:cNvSpPr txBox="1"/>
          <p:nvPr/>
        </p:nvSpPr>
        <p:spPr>
          <a:xfrm>
            <a:off x="354239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心跳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64FB54-1A5B-7637-8CFC-144678900A70}"/>
              </a:ext>
            </a:extLst>
          </p:cNvPr>
          <p:cNvSpPr txBox="1"/>
          <p:nvPr/>
        </p:nvSpPr>
        <p:spPr>
          <a:xfrm>
            <a:off x="443139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BMI</a:t>
            </a:r>
            <a:endParaRPr kumimoji="1"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E56170-9B07-EBF2-CBD5-40E935EC39E3}"/>
              </a:ext>
            </a:extLst>
          </p:cNvPr>
          <p:cNvSpPr txBox="1"/>
          <p:nvPr/>
        </p:nvSpPr>
        <p:spPr>
          <a:xfrm>
            <a:off x="1404711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例如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F7E4E96-2FAB-F80C-1F7C-207C7C0D5C60}"/>
              </a:ext>
            </a:extLst>
          </p:cNvPr>
          <p:cNvCxnSpPr>
            <a:cxnSpLocks/>
          </p:cNvCxnSpPr>
          <p:nvPr/>
        </p:nvCxnSpPr>
        <p:spPr>
          <a:xfrm flipV="1">
            <a:off x="3135086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96BD3A5-9AED-51AB-7814-C26A89011AE7}"/>
              </a:ext>
            </a:extLst>
          </p:cNvPr>
          <p:cNvCxnSpPr>
            <a:cxnSpLocks/>
          </p:cNvCxnSpPr>
          <p:nvPr/>
        </p:nvCxnSpPr>
        <p:spPr>
          <a:xfrm flipV="1">
            <a:off x="4082143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35E761D-AB18-0D59-1F59-99FED01D16AE}"/>
              </a:ext>
            </a:extLst>
          </p:cNvPr>
          <p:cNvCxnSpPr>
            <a:cxnSpLocks/>
          </p:cNvCxnSpPr>
          <p:nvPr/>
        </p:nvCxnSpPr>
        <p:spPr>
          <a:xfrm flipV="1">
            <a:off x="4971143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D484D823-3476-8CAE-A33F-5D4AF9C640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3436857" y="5258180"/>
            <a:ext cx="1290572" cy="932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8E24E0-C50E-C49F-5827-97B50C38428C}"/>
                  </a:ext>
                </a:extLst>
              </p:cNvPr>
              <p:cNvSpPr txBox="1"/>
              <p:nvPr/>
            </p:nvSpPr>
            <p:spPr>
              <a:xfrm>
                <a:off x="5154742" y="4822969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8E24E0-C50E-C49F-5827-97B50C384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42" y="4822969"/>
                <a:ext cx="4651115" cy="1802866"/>
              </a:xfrm>
              <a:prstGeom prst="rect">
                <a:avLst/>
              </a:prstGeom>
              <a:blipFill>
                <a:blip r:embed="rId4"/>
                <a:stretch>
                  <a:fillRect t="-1399" b="-69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B741DB-AD2F-7562-63C4-45E718732CD9}"/>
              </a:ext>
            </a:extLst>
          </p:cNvPr>
          <p:cNvSpPr txBox="1"/>
          <p:nvPr/>
        </p:nvSpPr>
        <p:spPr>
          <a:xfrm>
            <a:off x="5767792" y="4299749"/>
            <a:ext cx="342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影像像素值 </a:t>
            </a:r>
            <a:r>
              <a:rPr kumimoji="1" lang="en-US" altLang="zh-TW" sz="2800" dirty="0"/>
              <a:t>(pixel)</a:t>
            </a:r>
            <a:endParaRPr kumimoji="1" lang="zh-TW" altLang="en-US" sz="2800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AB7F272-33F0-1247-56B6-179B4D3CBA40}"/>
              </a:ext>
            </a:extLst>
          </p:cNvPr>
          <p:cNvCxnSpPr>
            <a:cxnSpLocks/>
          </p:cNvCxnSpPr>
          <p:nvPr/>
        </p:nvCxnSpPr>
        <p:spPr>
          <a:xfrm>
            <a:off x="4851400" y="5724402"/>
            <a:ext cx="672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3A722-5C40-98E0-B45F-9EB2E6E0344D}"/>
              </a:ext>
            </a:extLst>
          </p:cNvPr>
          <p:cNvSpPr txBox="1"/>
          <p:nvPr/>
        </p:nvSpPr>
        <p:spPr>
          <a:xfrm>
            <a:off x="1078594" y="1534609"/>
            <a:ext cx="2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u="sng" dirty="0"/>
              <a:t>數值型資料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37A1DE3-10C7-F8A2-0EFA-DB62F04425AE}"/>
              </a:ext>
            </a:extLst>
          </p:cNvPr>
          <p:cNvSpPr txBox="1"/>
          <p:nvPr/>
        </p:nvSpPr>
        <p:spPr>
          <a:xfrm>
            <a:off x="1078594" y="4299749"/>
            <a:ext cx="2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u="sng" dirty="0"/>
              <a:t>影像資料</a:t>
            </a:r>
          </a:p>
        </p:txBody>
      </p:sp>
    </p:spTree>
    <p:extLst>
      <p:ext uri="{BB962C8B-B14F-4D97-AF65-F5344CB8AC3E}">
        <p14:creationId xmlns:p14="http://schemas.microsoft.com/office/powerpoint/2010/main" val="184511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9" grpId="0"/>
      <p:bldP spid="20" grpId="0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1813</TotalTime>
  <Words>2876</Words>
  <Application>Microsoft Macintosh PowerPoint</Application>
  <PresentationFormat>寬螢幕</PresentationFormat>
  <Paragraphs>816</Paragraphs>
  <Slides>69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69</vt:i4>
      </vt:variant>
    </vt:vector>
  </HeadingPairs>
  <TitlesOfParts>
    <vt:vector size="75" baseType="lpstr">
      <vt:lpstr>Microsoft JhengHei</vt:lpstr>
      <vt:lpstr>Aptos</vt:lpstr>
      <vt:lpstr>Arial</vt:lpstr>
      <vt:lpstr>Calibri</vt:lpstr>
      <vt:lpstr>Cambria Math</vt:lpstr>
      <vt:lpstr>回顧</vt:lpstr>
      <vt:lpstr>深度學習 Deep Learning</vt:lpstr>
      <vt:lpstr>Outline</vt:lpstr>
      <vt:lpstr>[Recap] 什麼是深度學習? </vt:lpstr>
      <vt:lpstr>[Recap] 簡單的類神經網路：Perceptron (感知機)</vt:lpstr>
      <vt:lpstr>Introduction to Matrix (矩陣)</vt:lpstr>
      <vt:lpstr>Matrix Multiplication</vt:lpstr>
      <vt:lpstr>Matrix Multiplication</vt:lpstr>
      <vt:lpstr>[Recap] 類神經網路：Perceptron (感知機)</vt:lpstr>
      <vt:lpstr>模型 (網路) 的輸入是什麼？</vt:lpstr>
      <vt:lpstr>Math for Perceptron using a toy example (1)</vt:lpstr>
      <vt:lpstr>Math for Perceptron using a toy example (2)</vt:lpstr>
      <vt:lpstr>實驗結果以外的理論：畫線 (以2D為例)</vt:lpstr>
      <vt:lpstr>bias 的定義與說明</vt:lpstr>
      <vt:lpstr>bias 數量</vt:lpstr>
      <vt:lpstr>Perceptron 小結</vt:lpstr>
      <vt:lpstr>A toy example for classification</vt:lpstr>
      <vt:lpstr>A toy example for classification with Perceptron</vt:lpstr>
      <vt:lpstr>XOR Problem</vt:lpstr>
      <vt:lpstr>XOR Problem</vt:lpstr>
      <vt:lpstr>XOR Problem</vt:lpstr>
      <vt:lpstr>XOR Problem</vt:lpstr>
      <vt:lpstr>MLP for the XOR Problem</vt:lpstr>
      <vt:lpstr>ReLU (Rectified Linear Unit)[1][2]</vt:lpstr>
      <vt:lpstr>為什麼 ReLU 是非線性函數？</vt:lpstr>
      <vt:lpstr>Math of MLP for the XOR Problem (1)</vt:lpstr>
      <vt:lpstr>Math of MLP for the XOR Problem (2)</vt:lpstr>
      <vt:lpstr>Math of MLP for the XOR Problem (2)</vt:lpstr>
      <vt:lpstr>Math of MLP for the XOR Problem (3)</vt:lpstr>
      <vt:lpstr>Visualization of MLP for the XOR Problem</vt:lpstr>
      <vt:lpstr>More resources for XOR </vt:lpstr>
      <vt:lpstr>Gradient Descent</vt:lpstr>
      <vt:lpstr>Machine Learning Approaches</vt:lpstr>
      <vt:lpstr>Classification and Regression</vt:lpstr>
      <vt:lpstr>[Example] Clustering</vt:lpstr>
      <vt:lpstr>[Example] Similarity Matching</vt:lpstr>
      <vt:lpstr>[Example] Dimensionality Reduction</vt:lpstr>
      <vt:lpstr>Regression</vt:lpstr>
      <vt:lpstr>Regression Tasks (1)</vt:lpstr>
      <vt:lpstr>Regression Tasks (2)</vt:lpstr>
      <vt:lpstr>Regression Tasks (3)</vt:lpstr>
      <vt:lpstr>Machine Learning is to train a function</vt:lpstr>
      <vt:lpstr>Training Process of a Deep Learning Model</vt:lpstr>
      <vt:lpstr>Gradient Descent vs. Back-propagation</vt:lpstr>
      <vt:lpstr>Linear Regression (線性迴歸)</vt:lpstr>
      <vt:lpstr>為什麼Regression叫做Regression？</vt:lpstr>
      <vt:lpstr>PowerPoint 簡報</vt:lpstr>
      <vt:lpstr>What are gradients? (數學定義)</vt:lpstr>
      <vt:lpstr>What are gradients? (數學定義)</vt:lpstr>
      <vt:lpstr>What are gradients? (數學意義)</vt:lpstr>
      <vt:lpstr>What are gradients? (數學意義)</vt:lpstr>
      <vt:lpstr>計算導數</vt:lpstr>
      <vt:lpstr>What are gradients? (物理意義)</vt:lpstr>
      <vt:lpstr>Gradient Descent</vt:lpstr>
      <vt:lpstr>Gradient Descent (梯度下降法)</vt:lpstr>
      <vt:lpstr>What “Function” we‘re going to train?</vt:lpstr>
      <vt:lpstr>以兩個點來觀察 Gradient Descent 的特性</vt:lpstr>
      <vt:lpstr>為什麼可以用位置減梯度？(1/3)</vt:lpstr>
      <vt:lpstr>為什麼可以用位置減梯度？(2/3)</vt:lpstr>
      <vt:lpstr>為什麼可以用位置減梯度？(3/3)</vt:lpstr>
      <vt:lpstr>PowerPoint 簡報</vt:lpstr>
      <vt:lpstr>Minimize a Regression Model</vt:lpstr>
      <vt:lpstr>Minimize a Regression Model</vt:lpstr>
      <vt:lpstr>The generalized power rule for derivatives</vt:lpstr>
      <vt:lpstr>Minimize a Regression Model</vt:lpstr>
      <vt:lpstr>The impact of a Learning Rate</vt:lpstr>
      <vt:lpstr>How to choose the best learning rate?</vt:lpstr>
      <vt:lpstr>More resources for Calculus</vt:lpstr>
      <vt:lpstr>More resources for gradient descent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476</cp:revision>
  <dcterms:created xsi:type="dcterms:W3CDTF">2025-02-06T07:16:08Z</dcterms:created>
  <dcterms:modified xsi:type="dcterms:W3CDTF">2025-09-09T15:03:25Z</dcterms:modified>
</cp:coreProperties>
</file>